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77" r:id="rId2"/>
    <p:sldId id="257" r:id="rId3"/>
    <p:sldId id="362" r:id="rId4"/>
    <p:sldId id="278" r:id="rId5"/>
    <p:sldId id="349" r:id="rId6"/>
    <p:sldId id="369" r:id="rId7"/>
    <p:sldId id="492" r:id="rId8"/>
    <p:sldId id="488" r:id="rId9"/>
    <p:sldId id="489" r:id="rId10"/>
    <p:sldId id="494" r:id="rId11"/>
    <p:sldId id="490" r:id="rId12"/>
    <p:sldId id="491" r:id="rId13"/>
    <p:sldId id="495" r:id="rId14"/>
    <p:sldId id="350" r:id="rId15"/>
    <p:sldId id="496" r:id="rId16"/>
    <p:sldId id="293" r:id="rId17"/>
  </p:sldIdLst>
  <p:sldSz cx="12192000" cy="6858000"/>
  <p:notesSz cx="6858000" cy="9144000"/>
  <p:embeddedFontLst>
    <p:embeddedFont>
      <p:font typeface="맑은 고딕" panose="020B0503020000020004" pitchFamily="34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1A44"/>
    <a:srgbClr val="5B4DB1"/>
    <a:srgbClr val="887DC7"/>
    <a:srgbClr val="DFD5F6"/>
    <a:srgbClr val="A28EDE"/>
    <a:srgbClr val="19DDB3"/>
    <a:srgbClr val="2C24F7"/>
    <a:srgbClr val="151338"/>
    <a:srgbClr val="CD1CC0"/>
    <a:srgbClr val="9C24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46" d="100"/>
          <a:sy n="46" d="100"/>
        </p:scale>
        <p:origin x="48" y="10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0" d="100"/>
          <a:sy n="80" d="100"/>
        </p:scale>
        <p:origin x="3066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247FDBB1-5EC9-40FD-9A36-D4E35C581FB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AF1716-40E8-4512-B252-D7362A0E94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EE3C99E-C3C0-40AD-AD91-8E96E8F5863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86696-F86F-4066-9FDD-77F2B013FA08}" type="slidenum">
              <a:rPr lang="ko-KR" altLang="en-US" smtClean="0"/>
              <a:t>‹N°›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5924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49F08-9100-4AF5-BC0A-FC6A093BE3CC}" type="datetimeFigureOut">
              <a:rPr lang="ko-KR" altLang="en-US" smtClean="0"/>
              <a:t>2024-08-18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FC7D2-309F-4B1D-AF63-DB3D4B544859}" type="slidenum">
              <a:rPr lang="ko-KR" altLang="en-US" smtClean="0"/>
              <a:t>‹N°›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933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://pptmon.com/" TargetMode="External"/><Relationship Id="rId7" Type="http://schemas.openxmlformats.org/officeDocument/2006/relationships/hyperlink" Target="http://www.pptmon.com/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3">
            <a:hlinkClick r:id="rId2"/>
            <a:extLst>
              <a:ext uri="{FF2B5EF4-FFF2-40B4-BE49-F238E27FC236}">
                <a16:creationId xmlns:a16="http://schemas.microsoft.com/office/drawing/2014/main" id="{C9C7E2BB-3938-40FB-954D-FAE88114A8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3" name="TextBox 12">
            <a:hlinkClick r:id="rId5"/>
            <a:extLst>
              <a:ext uri="{FF2B5EF4-FFF2-40B4-BE49-F238E27FC236}">
                <a16:creationId xmlns:a16="http://schemas.microsoft.com/office/drawing/2014/main" id="{594821A9-994E-4BB8-A711-8E9415EEBE2D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7D950D8-BC91-4932-839A-F97E84F2B21E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536831A-4A64-4193-B8E3-BE75466A7393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070" y="1092200"/>
            <a:ext cx="506826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487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3">
            <a:hlinkClick r:id="rId2"/>
            <a:extLst>
              <a:ext uri="{FF2B5EF4-FFF2-40B4-BE49-F238E27FC236}">
                <a16:creationId xmlns:a16="http://schemas.microsoft.com/office/drawing/2014/main" id="{A5406ADE-E9B5-4B43-975E-7D92C2A7DB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1" name="TextBox 10">
            <a:hlinkClick r:id="rId5"/>
            <a:extLst>
              <a:ext uri="{FF2B5EF4-FFF2-40B4-BE49-F238E27FC236}">
                <a16:creationId xmlns:a16="http://schemas.microsoft.com/office/drawing/2014/main" id="{0A0C6110-55F2-4545-B3F9-9D323AD07839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CC5E718-FB13-43F2-A2AD-B0A463C69931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0154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3">
            <a:hlinkClick r:id="rId2"/>
            <a:extLst>
              <a:ext uri="{FF2B5EF4-FFF2-40B4-BE49-F238E27FC236}">
                <a16:creationId xmlns:a16="http://schemas.microsoft.com/office/drawing/2014/main" id="{74540F77-068A-4941-9CF5-7BE8AB4770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1" name="TextBox 10">
            <a:hlinkClick r:id="rId5"/>
            <a:extLst>
              <a:ext uri="{FF2B5EF4-FFF2-40B4-BE49-F238E27FC236}">
                <a16:creationId xmlns:a16="http://schemas.microsoft.com/office/drawing/2014/main" id="{2D664BB8-CB74-418D-A87D-A6ED7FD9E661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540C7CB-4062-41EF-916B-C3B54BF896C2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5064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3">
            <a:hlinkClick r:id="rId2"/>
            <a:extLst>
              <a:ext uri="{FF2B5EF4-FFF2-40B4-BE49-F238E27FC236}">
                <a16:creationId xmlns:a16="http://schemas.microsoft.com/office/drawing/2014/main" id="{0F0E7E4C-D315-4B0F-A0B7-5EAAE13AD2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1" name="TextBox 10">
            <a:hlinkClick r:id="rId5"/>
            <a:extLst>
              <a:ext uri="{FF2B5EF4-FFF2-40B4-BE49-F238E27FC236}">
                <a16:creationId xmlns:a16="http://schemas.microsoft.com/office/drawing/2014/main" id="{037015E8-0F90-403A-BE20-22498B1AD550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EB435C1A-714C-44EF-B0CE-847F318D090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4087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3">
            <a:hlinkClick r:id="rId2"/>
            <a:extLst>
              <a:ext uri="{FF2B5EF4-FFF2-40B4-BE49-F238E27FC236}">
                <a16:creationId xmlns:a16="http://schemas.microsoft.com/office/drawing/2014/main" id="{652F459C-D3CF-4B9E-9ABA-81BD5CF27C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1" name="TextBox 10">
            <a:hlinkClick r:id="rId5"/>
            <a:extLst>
              <a:ext uri="{FF2B5EF4-FFF2-40B4-BE49-F238E27FC236}">
                <a16:creationId xmlns:a16="http://schemas.microsoft.com/office/drawing/2014/main" id="{5D145F75-DD1A-4F8F-AB2C-F7D05D287326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8DE56BF-B10A-4A44-AE80-85E185CF2F31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3493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3">
            <a:hlinkClick r:id="rId2"/>
            <a:extLst>
              <a:ext uri="{FF2B5EF4-FFF2-40B4-BE49-F238E27FC236}">
                <a16:creationId xmlns:a16="http://schemas.microsoft.com/office/drawing/2014/main" id="{11CD782B-5937-4EFC-A708-9B7378D99A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4" name="TextBox 13">
            <a:hlinkClick r:id="rId5"/>
            <a:extLst>
              <a:ext uri="{FF2B5EF4-FFF2-40B4-BE49-F238E27FC236}">
                <a16:creationId xmlns:a16="http://schemas.microsoft.com/office/drawing/2014/main" id="{D58EDA2B-475E-46C9-A8C7-B793DC3A79C7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17D5129-4AF9-4A27-8775-8A8CA05B159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2349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3">
            <a:hlinkClick r:id="rId2"/>
            <a:extLst>
              <a:ext uri="{FF2B5EF4-FFF2-40B4-BE49-F238E27FC236}">
                <a16:creationId xmlns:a16="http://schemas.microsoft.com/office/drawing/2014/main" id="{7281A799-2798-48B6-8888-E9BE2E0A46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1" name="TextBox 10">
            <a:hlinkClick r:id="rId5"/>
            <a:extLst>
              <a:ext uri="{FF2B5EF4-FFF2-40B4-BE49-F238E27FC236}">
                <a16:creationId xmlns:a16="http://schemas.microsoft.com/office/drawing/2014/main" id="{6370E39B-F28C-45E6-8DD2-AADD9E75DF30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B6C9311-0A53-43C1-876F-B2539F3FDB4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5163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9191252C-11FE-4DF7-A92C-B8340A6766F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8" name="그림 개체 틀 17">
            <a:extLst>
              <a:ext uri="{FF2B5EF4-FFF2-40B4-BE49-F238E27FC236}">
                <a16:creationId xmlns:a16="http://schemas.microsoft.com/office/drawing/2014/main" id="{13F0173A-3652-41C7-819F-4273D9FA9A3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37234" y="1197002"/>
            <a:ext cx="4464000" cy="4463995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8" name="Graphic 3">
            <a:hlinkClick r:id="rId3"/>
            <a:extLst>
              <a:ext uri="{FF2B5EF4-FFF2-40B4-BE49-F238E27FC236}">
                <a16:creationId xmlns:a16="http://schemas.microsoft.com/office/drawing/2014/main" id="{9D96DCF3-33AD-45B1-97DE-DCA887F154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1" name="TextBox 10">
            <a:hlinkClick r:id="rId6"/>
            <a:extLst>
              <a:ext uri="{FF2B5EF4-FFF2-40B4-BE49-F238E27FC236}">
                <a16:creationId xmlns:a16="http://schemas.microsoft.com/office/drawing/2014/main" id="{B05756E3-6540-4C5A-96AC-2B34F3AEEC72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14241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17CB69F0-0250-4244-A403-8480BE6DC2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8" name="그림 개체 틀 17">
            <a:extLst>
              <a:ext uri="{FF2B5EF4-FFF2-40B4-BE49-F238E27FC236}">
                <a16:creationId xmlns:a16="http://schemas.microsoft.com/office/drawing/2014/main" id="{B7FE90FD-4A80-422F-B5EE-028C32B9AC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73980" y="3739046"/>
            <a:ext cx="4464000" cy="2070099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9" name="그림 개체 틀 17">
            <a:extLst>
              <a:ext uri="{FF2B5EF4-FFF2-40B4-BE49-F238E27FC236}">
                <a16:creationId xmlns:a16="http://schemas.microsoft.com/office/drawing/2014/main" id="{9CEE020F-139A-47DB-98D5-A5D49648F19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73980" y="1362307"/>
            <a:ext cx="4464000" cy="2070099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9" name="Graphic 3">
            <a:hlinkClick r:id="rId3"/>
            <a:extLst>
              <a:ext uri="{FF2B5EF4-FFF2-40B4-BE49-F238E27FC236}">
                <a16:creationId xmlns:a16="http://schemas.microsoft.com/office/drawing/2014/main" id="{E6E8F2FB-8742-48D1-B3DF-29F7FD41F35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0" name="TextBox 9">
            <a:hlinkClick r:id="rId6"/>
            <a:extLst>
              <a:ext uri="{FF2B5EF4-FFF2-40B4-BE49-F238E27FC236}">
                <a16:creationId xmlns:a16="http://schemas.microsoft.com/office/drawing/2014/main" id="{40B7939F-B9D8-467D-BA92-52AFF737FB74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290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4710D089-421D-4EB8-8A0E-EBB3CBC8DD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8" name="그림 개체 틀 17">
            <a:extLst>
              <a:ext uri="{FF2B5EF4-FFF2-40B4-BE49-F238E27FC236}">
                <a16:creationId xmlns:a16="http://schemas.microsoft.com/office/drawing/2014/main" id="{D2BD3708-D3E1-46F6-A2FF-1F17C5DCDCA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304426" y="2285999"/>
            <a:ext cx="1976212" cy="197621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9" name="그림 개체 틀 17">
            <a:extLst>
              <a:ext uri="{FF2B5EF4-FFF2-40B4-BE49-F238E27FC236}">
                <a16:creationId xmlns:a16="http://schemas.microsoft.com/office/drawing/2014/main" id="{C905E022-9A61-4FAA-A7C0-31AE0B2780D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40071" y="2285999"/>
            <a:ext cx="1976212" cy="197621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30" name="그림 개체 틀 17">
            <a:extLst>
              <a:ext uri="{FF2B5EF4-FFF2-40B4-BE49-F238E27FC236}">
                <a16:creationId xmlns:a16="http://schemas.microsoft.com/office/drawing/2014/main" id="{C8DFD3F6-6E7A-4E91-9579-9F578E3965C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375716" y="2285999"/>
            <a:ext cx="1976212" cy="197621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31" name="그림 개체 틀 17">
            <a:extLst>
              <a:ext uri="{FF2B5EF4-FFF2-40B4-BE49-F238E27FC236}">
                <a16:creationId xmlns:a16="http://schemas.microsoft.com/office/drawing/2014/main" id="{3A5C823D-1B24-4B51-BD62-B212B85CEA4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11362" y="2285999"/>
            <a:ext cx="1976212" cy="197621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14" name="Graphic 3">
            <a:hlinkClick r:id="rId3"/>
            <a:extLst>
              <a:ext uri="{FF2B5EF4-FFF2-40B4-BE49-F238E27FC236}">
                <a16:creationId xmlns:a16="http://schemas.microsoft.com/office/drawing/2014/main" id="{6B6DCCE6-821E-4B9C-B25A-D44DF53737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5" name="TextBox 14">
            <a:hlinkClick r:id="rId6"/>
            <a:extLst>
              <a:ext uri="{FF2B5EF4-FFF2-40B4-BE49-F238E27FC236}">
                <a16:creationId xmlns:a16="http://schemas.microsoft.com/office/drawing/2014/main" id="{310AF3DB-3812-42AA-BA25-39A72505485E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0758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614E7901-51DD-4961-8E42-94382E927C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8" name="그림 개체 틀 17">
            <a:extLst>
              <a:ext uri="{FF2B5EF4-FFF2-40B4-BE49-F238E27FC236}">
                <a16:creationId xmlns:a16="http://schemas.microsoft.com/office/drawing/2014/main" id="{A376FB56-E53C-445C-B500-7FAF04C0489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358900" y="3752852"/>
            <a:ext cx="3352800" cy="2070099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9" name="그림 개체 틀 17">
            <a:extLst>
              <a:ext uri="{FF2B5EF4-FFF2-40B4-BE49-F238E27FC236}">
                <a16:creationId xmlns:a16="http://schemas.microsoft.com/office/drawing/2014/main" id="{525C6B82-35FA-4694-9E37-0D170AF20C3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358900" y="1358901"/>
            <a:ext cx="3352800" cy="2070099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9" name="Graphic 3">
            <a:hlinkClick r:id="rId3"/>
            <a:extLst>
              <a:ext uri="{FF2B5EF4-FFF2-40B4-BE49-F238E27FC236}">
                <a16:creationId xmlns:a16="http://schemas.microsoft.com/office/drawing/2014/main" id="{7B043D57-98E1-4183-B597-83F7A169B9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0" name="TextBox 9">
            <a:hlinkClick r:id="rId6"/>
            <a:extLst>
              <a:ext uri="{FF2B5EF4-FFF2-40B4-BE49-F238E27FC236}">
                <a16:creationId xmlns:a16="http://schemas.microsoft.com/office/drawing/2014/main" id="{0F028D03-38A7-4680-A186-79CC7CDDB46C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26856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3">
            <a:hlinkClick r:id="rId2"/>
            <a:extLst>
              <a:ext uri="{FF2B5EF4-FFF2-40B4-BE49-F238E27FC236}">
                <a16:creationId xmlns:a16="http://schemas.microsoft.com/office/drawing/2014/main" id="{D94DE837-655E-4672-B7D6-477FCC0119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1" name="TextBox 10">
            <a:hlinkClick r:id="rId5"/>
            <a:extLst>
              <a:ext uri="{FF2B5EF4-FFF2-40B4-BE49-F238E27FC236}">
                <a16:creationId xmlns:a16="http://schemas.microsoft.com/office/drawing/2014/main" id="{5975D549-3DF2-4AE5-9556-ACE3A07A9608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B266C16-3E0B-4449-8759-947B710ADDC2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569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98381744-7D00-43FC-9352-20DA7248E5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8" name="그림 개체 틀 4">
            <a:extLst>
              <a:ext uri="{FF2B5EF4-FFF2-40B4-BE49-F238E27FC236}">
                <a16:creationId xmlns:a16="http://schemas.microsoft.com/office/drawing/2014/main" id="{9602AA8B-6736-4640-ACDB-B6C76CA8FC1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0699" y="1752600"/>
            <a:ext cx="11150601" cy="309215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9" name="Graphic 3">
            <a:hlinkClick r:id="rId3"/>
            <a:extLst>
              <a:ext uri="{FF2B5EF4-FFF2-40B4-BE49-F238E27FC236}">
                <a16:creationId xmlns:a16="http://schemas.microsoft.com/office/drawing/2014/main" id="{FE16401E-CD28-4C45-ABEB-156D31BB46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0" name="TextBox 9">
            <a:hlinkClick r:id="rId6"/>
            <a:extLst>
              <a:ext uri="{FF2B5EF4-FFF2-40B4-BE49-F238E27FC236}">
                <a16:creationId xmlns:a16="http://schemas.microsoft.com/office/drawing/2014/main" id="{E49C54A4-3D3A-4182-A200-8353931F1B63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66538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75EA119B-30C1-48B7-9D88-2DED8ECABD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8" name="그림 개체 틀 17">
            <a:extLst>
              <a:ext uri="{FF2B5EF4-FFF2-40B4-BE49-F238E27FC236}">
                <a16:creationId xmlns:a16="http://schemas.microsoft.com/office/drawing/2014/main" id="{39DF3335-BA6E-45F3-BA87-FF247FF25E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88396" y="2548234"/>
            <a:ext cx="3208520" cy="1823811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9" name="그림 개체 틀 17">
            <a:extLst>
              <a:ext uri="{FF2B5EF4-FFF2-40B4-BE49-F238E27FC236}">
                <a16:creationId xmlns:a16="http://schemas.microsoft.com/office/drawing/2014/main" id="{5E17D2D7-F614-4A35-B318-278F2FD7525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91740" y="2548234"/>
            <a:ext cx="3208520" cy="1823811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30" name="그림 개체 틀 17">
            <a:extLst>
              <a:ext uri="{FF2B5EF4-FFF2-40B4-BE49-F238E27FC236}">
                <a16:creationId xmlns:a16="http://schemas.microsoft.com/office/drawing/2014/main" id="{F5484E36-6C71-4318-978F-585DFA1FCAF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895084" y="2548234"/>
            <a:ext cx="3208520" cy="1823811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11" name="Graphic 3">
            <a:hlinkClick r:id="rId3"/>
            <a:extLst>
              <a:ext uri="{FF2B5EF4-FFF2-40B4-BE49-F238E27FC236}">
                <a16:creationId xmlns:a16="http://schemas.microsoft.com/office/drawing/2014/main" id="{8DAA5C14-4CEB-4658-ADFE-8470FBACEF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2" name="TextBox 11">
            <a:hlinkClick r:id="rId6"/>
            <a:extLst>
              <a:ext uri="{FF2B5EF4-FFF2-40B4-BE49-F238E27FC236}">
                <a16:creationId xmlns:a16="http://schemas.microsoft.com/office/drawing/2014/main" id="{B06DB521-9BD8-490B-B50A-75650D33055D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32335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3">
            <a:hlinkClick r:id="rId2"/>
            <a:extLst>
              <a:ext uri="{FF2B5EF4-FFF2-40B4-BE49-F238E27FC236}">
                <a16:creationId xmlns:a16="http://schemas.microsoft.com/office/drawing/2014/main" id="{6201DE24-D1C0-4EAB-88A4-BA1B4259E5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3" name="TextBox 12">
            <a:hlinkClick r:id="rId5"/>
            <a:extLst>
              <a:ext uri="{FF2B5EF4-FFF2-40B4-BE49-F238E27FC236}">
                <a16:creationId xmlns:a16="http://schemas.microsoft.com/office/drawing/2014/main" id="{FB7D8A24-62FF-4C01-AFB2-DC501176C214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46842736-2550-4AB4-B0B6-405D628418DB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그림 개체 틀 11">
            <a:extLst>
              <a:ext uri="{FF2B5EF4-FFF2-40B4-BE49-F238E27FC236}">
                <a16:creationId xmlns:a16="http://schemas.microsoft.com/office/drawing/2014/main" id="{84541B44-676D-49B3-A98B-AD843D68B55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047522" y="1036751"/>
            <a:ext cx="2252483" cy="4928738"/>
          </a:xfrm>
          <a:prstGeom prst="roundRect">
            <a:avLst>
              <a:gd name="adj" fmla="val 1345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55794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3">
            <a:hlinkClick r:id="rId2"/>
            <a:extLst>
              <a:ext uri="{FF2B5EF4-FFF2-40B4-BE49-F238E27FC236}">
                <a16:creationId xmlns:a16="http://schemas.microsoft.com/office/drawing/2014/main" id="{5F644A2C-EC44-470A-9F5B-13267418CC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4" name="TextBox 13">
            <a:hlinkClick r:id="rId5"/>
            <a:extLst>
              <a:ext uri="{FF2B5EF4-FFF2-40B4-BE49-F238E27FC236}">
                <a16:creationId xmlns:a16="http://schemas.microsoft.com/office/drawing/2014/main" id="{6D9F259E-E8B5-484A-B8BD-A4B585E12A8E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90E3814-EB53-4472-B996-C207F03FD8DE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그림 개체 틀 5">
            <a:extLst>
              <a:ext uri="{FF2B5EF4-FFF2-40B4-BE49-F238E27FC236}">
                <a16:creationId xmlns:a16="http://schemas.microsoft.com/office/drawing/2014/main" id="{F6DD5547-D186-4877-A292-BCA68DD503B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179468" y="866775"/>
            <a:ext cx="3779045" cy="5029200"/>
          </a:xfrm>
          <a:prstGeom prst="roundRect">
            <a:avLst>
              <a:gd name="adj" fmla="val 192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91579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3">
            <a:hlinkClick r:id="rId2"/>
            <a:extLst>
              <a:ext uri="{FF2B5EF4-FFF2-40B4-BE49-F238E27FC236}">
                <a16:creationId xmlns:a16="http://schemas.microsoft.com/office/drawing/2014/main" id="{93A91913-D85E-4C31-A670-063E4EDEE5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3" name="TextBox 12">
            <a:hlinkClick r:id="rId5"/>
            <a:extLst>
              <a:ext uri="{FF2B5EF4-FFF2-40B4-BE49-F238E27FC236}">
                <a16:creationId xmlns:a16="http://schemas.microsoft.com/office/drawing/2014/main" id="{E87F8141-9373-4E2B-B43B-F94E49639266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5536EA5D-9910-48EC-9FE1-99E482FC08D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그림 개체 틀 8">
            <a:extLst>
              <a:ext uri="{FF2B5EF4-FFF2-40B4-BE49-F238E27FC236}">
                <a16:creationId xmlns:a16="http://schemas.microsoft.com/office/drawing/2014/main" id="{BA17B6A5-980C-4576-8C17-FC188EC9339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94547" y="827437"/>
            <a:ext cx="6379412" cy="4347195"/>
          </a:xfrm>
          <a:prstGeom prst="roundRect">
            <a:avLst>
              <a:gd name="adj" fmla="val 100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28675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40845EAC-6D70-431B-8855-FAE68048B9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5" name="TextBox 4">
            <a:hlinkClick r:id="rId5"/>
            <a:extLst>
              <a:ext uri="{FF2B5EF4-FFF2-40B4-BE49-F238E27FC236}">
                <a16:creationId xmlns:a16="http://schemas.microsoft.com/office/drawing/2014/main" id="{759C4341-4FFB-4F05-91E9-51620357FD09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50E7BA8-E93D-42C7-B802-279ACAC234CA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392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PTMON 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E2AC2DC3-20A1-4C74-9F3D-B7E625BF99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5" name="TextBox 4">
            <a:hlinkClick r:id="rId5"/>
            <a:extLst>
              <a:ext uri="{FF2B5EF4-FFF2-40B4-BE49-F238E27FC236}">
                <a16:creationId xmlns:a16="http://schemas.microsoft.com/office/drawing/2014/main" id="{C425D9B8-4579-4ED2-8B34-C663F5564F85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278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3">
            <a:hlinkClick r:id="rId2"/>
            <a:extLst>
              <a:ext uri="{FF2B5EF4-FFF2-40B4-BE49-F238E27FC236}">
                <a16:creationId xmlns:a16="http://schemas.microsoft.com/office/drawing/2014/main" id="{DA290052-7EC1-4A0B-B2F3-E4FC994B57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1" name="TextBox 10">
            <a:hlinkClick r:id="rId5"/>
            <a:extLst>
              <a:ext uri="{FF2B5EF4-FFF2-40B4-BE49-F238E27FC236}">
                <a16:creationId xmlns:a16="http://schemas.microsoft.com/office/drawing/2014/main" id="{61B7BE5B-6B37-4915-8AE1-F80ABD200B33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18F8F9D-1345-4791-98F2-EC9CB6A4E94E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270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3">
            <a:hlinkClick r:id="rId2"/>
            <a:extLst>
              <a:ext uri="{FF2B5EF4-FFF2-40B4-BE49-F238E27FC236}">
                <a16:creationId xmlns:a16="http://schemas.microsoft.com/office/drawing/2014/main" id="{E6425182-4198-41F2-8ACF-85F8CD4195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1" name="TextBox 10">
            <a:hlinkClick r:id="rId5"/>
            <a:extLst>
              <a:ext uri="{FF2B5EF4-FFF2-40B4-BE49-F238E27FC236}">
                <a16:creationId xmlns:a16="http://schemas.microsoft.com/office/drawing/2014/main" id="{455D7BAA-2094-4B51-A5B9-78D6448AFC83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589E4E1-6C4C-42B1-8D41-4F02A8904699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1693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3">
            <a:hlinkClick r:id="rId2"/>
            <a:extLst>
              <a:ext uri="{FF2B5EF4-FFF2-40B4-BE49-F238E27FC236}">
                <a16:creationId xmlns:a16="http://schemas.microsoft.com/office/drawing/2014/main" id="{A6B88634-C656-48E1-9ECC-E774F3E1FF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1" name="TextBox 10">
            <a:hlinkClick r:id="rId5"/>
            <a:extLst>
              <a:ext uri="{FF2B5EF4-FFF2-40B4-BE49-F238E27FC236}">
                <a16:creationId xmlns:a16="http://schemas.microsoft.com/office/drawing/2014/main" id="{1CDEA1EF-CC94-40C4-8308-8A9DA31989CF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F70AD2E-112A-4658-9BD8-440A8F384DEA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3909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3">
            <a:hlinkClick r:id="rId2"/>
            <a:extLst>
              <a:ext uri="{FF2B5EF4-FFF2-40B4-BE49-F238E27FC236}">
                <a16:creationId xmlns:a16="http://schemas.microsoft.com/office/drawing/2014/main" id="{4BB9B90B-6A48-4B28-AF5F-8E1B5D5983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1" name="TextBox 10">
            <a:hlinkClick r:id="rId5"/>
            <a:extLst>
              <a:ext uri="{FF2B5EF4-FFF2-40B4-BE49-F238E27FC236}">
                <a16:creationId xmlns:a16="http://schemas.microsoft.com/office/drawing/2014/main" id="{F919EED8-5D37-483C-842D-B99BDA9A2231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301BB79-F1FC-4EE5-85F4-8971B89581E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781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3">
            <a:hlinkClick r:id="rId2"/>
            <a:extLst>
              <a:ext uri="{FF2B5EF4-FFF2-40B4-BE49-F238E27FC236}">
                <a16:creationId xmlns:a16="http://schemas.microsoft.com/office/drawing/2014/main" id="{C5142377-492D-46CE-A861-5899AC531A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4" name="TextBox 13">
            <a:hlinkClick r:id="rId5"/>
            <a:extLst>
              <a:ext uri="{FF2B5EF4-FFF2-40B4-BE49-F238E27FC236}">
                <a16:creationId xmlns:a16="http://schemas.microsoft.com/office/drawing/2014/main" id="{554C0E51-CC0D-425C-A360-1D6939F7FFA0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EFAB036-C553-4DD4-9C5C-5AD91E180B0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9850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3">
            <a:hlinkClick r:id="rId2"/>
            <a:extLst>
              <a:ext uri="{FF2B5EF4-FFF2-40B4-BE49-F238E27FC236}">
                <a16:creationId xmlns:a16="http://schemas.microsoft.com/office/drawing/2014/main" id="{001F2FD4-FE3E-4A83-A03A-8E25628782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1" name="TextBox 10">
            <a:hlinkClick r:id="rId5"/>
            <a:extLst>
              <a:ext uri="{FF2B5EF4-FFF2-40B4-BE49-F238E27FC236}">
                <a16:creationId xmlns:a16="http://schemas.microsoft.com/office/drawing/2014/main" id="{C7214AF4-6E66-4A7B-9245-01E5BB76F094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700B02B-840C-4267-9C04-D923AB76AB7C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8556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3">
            <a:hlinkClick r:id="rId2"/>
            <a:extLst>
              <a:ext uri="{FF2B5EF4-FFF2-40B4-BE49-F238E27FC236}">
                <a16:creationId xmlns:a16="http://schemas.microsoft.com/office/drawing/2014/main" id="{8D205D1B-10E0-4246-94C8-DC10C4FCE2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71192" y="6864269"/>
            <a:ext cx="2239204" cy="246221"/>
          </a:xfrm>
          <a:prstGeom prst="rect">
            <a:avLst/>
          </a:prstGeom>
        </p:spPr>
      </p:pic>
      <p:sp>
        <p:nvSpPr>
          <p:cNvPr id="11" name="TextBox 10">
            <a:hlinkClick r:id="rId5"/>
            <a:extLst>
              <a:ext uri="{FF2B5EF4-FFF2-40B4-BE49-F238E27FC236}">
                <a16:creationId xmlns:a16="http://schemas.microsoft.com/office/drawing/2014/main" id="{D9DA3047-517C-475D-B4D7-74013F0BB212}"/>
              </a:ext>
            </a:extLst>
          </p:cNvPr>
          <p:cNvSpPr txBox="1"/>
          <p:nvPr userDrawn="1"/>
        </p:nvSpPr>
        <p:spPr>
          <a:xfrm>
            <a:off x="4181605" y="6894589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B0D8564-1141-4688-9E35-62EE4B67745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6798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D5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1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89" r:id="rId18"/>
    <p:sldLayoutId id="2147483690" r:id="rId19"/>
    <p:sldLayoutId id="2147483691" r:id="rId20"/>
    <p:sldLayoutId id="2147483692" r:id="rId21"/>
    <p:sldLayoutId id="2147483693" r:id="rId22"/>
    <p:sldLayoutId id="2147483694" r:id="rId23"/>
    <p:sldLayoutId id="2147483695" r:id="rId24"/>
    <p:sldLayoutId id="2147483672" r:id="rId25"/>
    <p:sldLayoutId id="2147483664" r:id="rId2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98305C6-254A-427A-A25E-D9013FF5E1C3}"/>
              </a:ext>
            </a:extLst>
          </p:cNvPr>
          <p:cNvSpPr txBox="1"/>
          <p:nvPr/>
        </p:nvSpPr>
        <p:spPr>
          <a:xfrm>
            <a:off x="6096000" y="3587233"/>
            <a:ext cx="5831540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251A44"/>
                </a:solidFill>
                <a:cs typeface="Arial" panose="020B0604020202020204" pitchFamily="34" charset="0"/>
              </a:rPr>
              <a:t>Kévin Maure</a:t>
            </a:r>
          </a:p>
          <a:p>
            <a:pPr algn="ctr"/>
            <a:r>
              <a:rPr lang="en-US" altLang="ko-KR" sz="2000" dirty="0">
                <a:solidFill>
                  <a:srgbClr val="251A44"/>
                </a:solidFill>
                <a:cs typeface="Arial" panose="020B0604020202020204" pitchFamily="34" charset="0"/>
              </a:rPr>
              <a:t>Data Analyst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073D730-6F43-4F88-9F2B-97AA4F6A3E0D}"/>
              </a:ext>
            </a:extLst>
          </p:cNvPr>
          <p:cNvSpPr/>
          <p:nvPr/>
        </p:nvSpPr>
        <p:spPr>
          <a:xfrm>
            <a:off x="6034355" y="977832"/>
            <a:ext cx="5831542" cy="1938992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ko-KR" sz="4000" b="1" dirty="0" err="1">
                <a:solidFill>
                  <a:srgbClr val="251A44"/>
                </a:solidFill>
                <a:latin typeface="+mj-lt"/>
              </a:rPr>
              <a:t>Analysez</a:t>
            </a:r>
            <a:r>
              <a:rPr lang="en-US" altLang="ko-KR" sz="4000" b="1" dirty="0">
                <a:solidFill>
                  <a:srgbClr val="251A44"/>
                </a:solidFill>
                <a:latin typeface="+mj-lt"/>
              </a:rPr>
              <a:t> des </a:t>
            </a:r>
            <a:r>
              <a:rPr lang="en-US" altLang="ko-KR" sz="4000" b="1" dirty="0" err="1">
                <a:solidFill>
                  <a:srgbClr val="251A44"/>
                </a:solidFill>
                <a:latin typeface="+mj-lt"/>
              </a:rPr>
              <a:t>indicateurs</a:t>
            </a:r>
            <a:r>
              <a:rPr lang="en-US" altLang="ko-KR" sz="4000" b="1" dirty="0">
                <a:solidFill>
                  <a:srgbClr val="251A44"/>
                </a:solidFill>
                <a:latin typeface="+mj-lt"/>
              </a:rPr>
              <a:t> de </a:t>
            </a:r>
            <a:r>
              <a:rPr lang="en-US" altLang="ko-KR" sz="4000" b="1" dirty="0" err="1">
                <a:solidFill>
                  <a:srgbClr val="251A44"/>
                </a:solidFill>
                <a:latin typeface="+mj-lt"/>
              </a:rPr>
              <a:t>l’égalité</a:t>
            </a:r>
            <a:r>
              <a:rPr lang="en-US" altLang="ko-KR" sz="4000" b="1" dirty="0">
                <a:solidFill>
                  <a:srgbClr val="251A44"/>
                </a:solidFill>
                <a:latin typeface="+mj-lt"/>
              </a:rPr>
              <a:t> femmes/hommes </a:t>
            </a:r>
            <a:r>
              <a:rPr lang="en-US" altLang="ko-KR" sz="4000" b="1" dirty="0" err="1">
                <a:solidFill>
                  <a:srgbClr val="251A44"/>
                </a:solidFill>
                <a:latin typeface="+mj-lt"/>
              </a:rPr>
              <a:t>en</a:t>
            </a:r>
            <a:r>
              <a:rPr lang="en-US" altLang="ko-KR" sz="4000" b="1" dirty="0">
                <a:solidFill>
                  <a:srgbClr val="251A44"/>
                </a:solidFill>
                <a:latin typeface="+mj-lt"/>
              </a:rPr>
              <a:t> respect du RGPD</a:t>
            </a:r>
            <a:endParaRPr lang="ko-KR" altLang="en-US" sz="4000" b="1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6E0FA49B-53D0-4558-AB86-DF440112693C}"/>
              </a:ext>
            </a:extLst>
          </p:cNvPr>
          <p:cNvSpPr/>
          <p:nvPr/>
        </p:nvSpPr>
        <p:spPr>
          <a:xfrm>
            <a:off x="7046385" y="5294800"/>
            <a:ext cx="3930770" cy="685800"/>
          </a:xfrm>
          <a:prstGeom prst="roundRect">
            <a:avLst>
              <a:gd name="adj" fmla="val 50000"/>
            </a:avLst>
          </a:prstGeom>
          <a:solidFill>
            <a:srgbClr val="251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600" dirty="0">
                <a:solidFill>
                  <a:srgbClr val="DFD5F6"/>
                </a:solidFill>
              </a:rPr>
              <a:t>18.08.2024</a:t>
            </a:r>
            <a:endParaRPr lang="ko-KR" altLang="en-US" sz="1600" dirty="0">
              <a:solidFill>
                <a:srgbClr val="DFD5F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5140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B2854FA-0A45-4804-83C6-9CC1B686B956}"/>
              </a:ext>
            </a:extLst>
          </p:cNvPr>
          <p:cNvSpPr txBox="1"/>
          <p:nvPr/>
        </p:nvSpPr>
        <p:spPr>
          <a:xfrm>
            <a:off x="2679700" y="554955"/>
            <a:ext cx="6832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3200">
                <a:solidFill>
                  <a:srgbClr val="23385C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fr-FR" altLang="ko-KR" sz="3200" dirty="0">
                <a:solidFill>
                  <a:srgbClr val="251A44"/>
                </a:solidFill>
                <a:latin typeface="+mj-lt"/>
              </a:rPr>
              <a:t>Répartition des effectifs selon l'ancienneté moyenne</a:t>
            </a:r>
            <a:endParaRPr lang="en-US" altLang="ko-KR" sz="32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79CB05E-4CF8-45CE-87AC-432F9291C789}"/>
              </a:ext>
            </a:extLst>
          </p:cNvPr>
          <p:cNvSpPr/>
          <p:nvPr/>
        </p:nvSpPr>
        <p:spPr>
          <a:xfrm>
            <a:off x="2850155" y="1833121"/>
            <a:ext cx="5983700" cy="4001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ko-KR" sz="2000" dirty="0" err="1">
                <a:solidFill>
                  <a:srgbClr val="251A44"/>
                </a:solidFill>
                <a:latin typeface="+mj-lt"/>
              </a:rPr>
              <a:t>Répartition</a:t>
            </a:r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 par tranches </a:t>
            </a:r>
            <a:r>
              <a:rPr lang="en-US" altLang="ko-KR" sz="2000" dirty="0" err="1">
                <a:solidFill>
                  <a:srgbClr val="251A44"/>
                </a:solidFill>
                <a:latin typeface="+mj-lt"/>
              </a:rPr>
              <a:t>d’ancienneté</a:t>
            </a:r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 des Femmes et des Hommes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940E442-FEFE-4338-AD14-78FA7F1E7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618" y="424946"/>
            <a:ext cx="2548082" cy="1610446"/>
          </a:xfrm>
          <a:prstGeom prst="rect">
            <a:avLst/>
          </a:prstGeom>
        </p:spPr>
      </p:pic>
      <p:pic>
        <p:nvPicPr>
          <p:cNvPr id="5" name="Image 4" descr="Une image contenant diagramme, capture d’écran, texte, Tracé">
            <a:extLst>
              <a:ext uri="{FF2B5EF4-FFF2-40B4-BE49-F238E27FC236}">
                <a16:creationId xmlns:a16="http://schemas.microsoft.com/office/drawing/2014/main" id="{42232971-9919-BE32-33EB-F332FB541E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47"/>
          <a:stretch/>
        </p:blipFill>
        <p:spPr>
          <a:xfrm>
            <a:off x="527153" y="2636450"/>
            <a:ext cx="11137693" cy="3700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975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B2854FA-0A45-4804-83C6-9CC1B686B956}"/>
              </a:ext>
            </a:extLst>
          </p:cNvPr>
          <p:cNvSpPr txBox="1"/>
          <p:nvPr/>
        </p:nvSpPr>
        <p:spPr>
          <a:xfrm>
            <a:off x="2679700" y="1166575"/>
            <a:ext cx="6832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3200">
                <a:solidFill>
                  <a:srgbClr val="23385C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fr-FR" altLang="ko-KR" sz="3200" dirty="0">
                <a:solidFill>
                  <a:srgbClr val="251A44"/>
                </a:solidFill>
                <a:latin typeface="+mj-lt"/>
              </a:rPr>
              <a:t>Répartition des accidents du travail</a:t>
            </a:r>
            <a:endParaRPr lang="en-US" altLang="ko-KR" sz="32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79CB05E-4CF8-45CE-87AC-432F9291C789}"/>
              </a:ext>
            </a:extLst>
          </p:cNvPr>
          <p:cNvSpPr/>
          <p:nvPr/>
        </p:nvSpPr>
        <p:spPr>
          <a:xfrm>
            <a:off x="2679701" y="1873333"/>
            <a:ext cx="6832599" cy="707886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2000" dirty="0" err="1">
                <a:solidFill>
                  <a:srgbClr val="251A44"/>
                </a:solidFill>
                <a:latin typeface="+mj-lt"/>
              </a:rPr>
              <a:t>Répartition</a:t>
            </a:r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 </a:t>
            </a:r>
            <a:r>
              <a:rPr lang="en-US" altLang="ko-KR" sz="2000" dirty="0" err="1">
                <a:solidFill>
                  <a:srgbClr val="251A44"/>
                </a:solidFill>
                <a:latin typeface="+mj-lt"/>
              </a:rPr>
              <a:t>en</a:t>
            </a:r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 </a:t>
            </a:r>
            <a:r>
              <a:rPr lang="en-US" altLang="ko-KR" sz="2000" dirty="0" err="1">
                <a:solidFill>
                  <a:srgbClr val="251A44"/>
                </a:solidFill>
                <a:latin typeface="+mj-lt"/>
              </a:rPr>
              <a:t>pourcentage</a:t>
            </a:r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 du </a:t>
            </a:r>
            <a:r>
              <a:rPr lang="en-US" altLang="ko-KR" sz="2000" dirty="0" err="1">
                <a:solidFill>
                  <a:srgbClr val="251A44"/>
                </a:solidFill>
                <a:latin typeface="+mj-lt"/>
              </a:rPr>
              <a:t>nombre</a:t>
            </a:r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 </a:t>
            </a:r>
            <a:r>
              <a:rPr lang="en-US" altLang="ko-KR" sz="2000" dirty="0" err="1">
                <a:solidFill>
                  <a:srgbClr val="251A44"/>
                </a:solidFill>
                <a:latin typeface="+mj-lt"/>
              </a:rPr>
              <a:t>d’accidents</a:t>
            </a:r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 de travail entre les femmes et les Hommes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554A9FAF-765A-48F8-8452-FDA5B9A917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20" y="361352"/>
            <a:ext cx="1871694" cy="1610446"/>
          </a:xfrm>
          <a:prstGeom prst="rect">
            <a:avLst/>
          </a:prstGeom>
        </p:spPr>
      </p:pic>
      <p:pic>
        <p:nvPicPr>
          <p:cNvPr id="3" name="Image 2" descr="Une image contenant capture d’écran, Rectangle, diagramme, ligne&#10;&#10;Description générée automatiquement">
            <a:extLst>
              <a:ext uri="{FF2B5EF4-FFF2-40B4-BE49-F238E27FC236}">
                <a16:creationId xmlns:a16="http://schemas.microsoft.com/office/drawing/2014/main" id="{CFD399BF-BF6B-4867-F0A6-FA687A6057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73"/>
          <a:stretch/>
        </p:blipFill>
        <p:spPr>
          <a:xfrm>
            <a:off x="492125" y="2703202"/>
            <a:ext cx="11207750" cy="3700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6117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B2854FA-0A45-4804-83C6-9CC1B686B956}"/>
              </a:ext>
            </a:extLst>
          </p:cNvPr>
          <p:cNvSpPr txBox="1"/>
          <p:nvPr/>
        </p:nvSpPr>
        <p:spPr>
          <a:xfrm>
            <a:off x="2679700" y="694234"/>
            <a:ext cx="6832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3200">
                <a:solidFill>
                  <a:srgbClr val="23385C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fr-FR" altLang="ko-KR" dirty="0">
                <a:solidFill>
                  <a:srgbClr val="251A44"/>
                </a:solidFill>
              </a:rPr>
              <a:t>é</a:t>
            </a:r>
            <a:r>
              <a:rPr lang="fr-FR" altLang="ko-KR" sz="3200" dirty="0">
                <a:solidFill>
                  <a:srgbClr val="251A44"/>
                </a:solidFill>
                <a:latin typeface="+mj-lt"/>
              </a:rPr>
              <a:t>ventail des rémunérations et rémunération moyenne mensuelle</a:t>
            </a:r>
            <a:endParaRPr lang="en-US" altLang="ko-KR" sz="32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79CB05E-4CF8-45CE-87AC-432F9291C789}"/>
              </a:ext>
            </a:extLst>
          </p:cNvPr>
          <p:cNvSpPr/>
          <p:nvPr/>
        </p:nvSpPr>
        <p:spPr>
          <a:xfrm>
            <a:off x="2985879" y="1771452"/>
            <a:ext cx="5940117" cy="4001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2000" dirty="0" err="1">
                <a:solidFill>
                  <a:srgbClr val="251A44"/>
                </a:solidFill>
                <a:latin typeface="+mj-lt"/>
              </a:rPr>
              <a:t>Moyennes</a:t>
            </a:r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 de </a:t>
            </a:r>
            <a:r>
              <a:rPr lang="en-US" altLang="ko-KR" sz="2000" dirty="0" err="1">
                <a:solidFill>
                  <a:srgbClr val="251A44"/>
                </a:solidFill>
                <a:latin typeface="+mj-lt"/>
              </a:rPr>
              <a:t>rémunération</a:t>
            </a:r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 par service des Femmes et des Hommes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58A298C5-6812-4F94-BADE-E1D0DBE799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672" y="379717"/>
            <a:ext cx="1642654" cy="1610446"/>
          </a:xfrm>
          <a:prstGeom prst="rect">
            <a:avLst/>
          </a:prstGeom>
        </p:spPr>
      </p:pic>
      <p:pic>
        <p:nvPicPr>
          <p:cNvPr id="3" name="Image 2" descr="Une image contenant diagramme, Tracé, ligne, texte">
            <a:extLst>
              <a:ext uri="{FF2B5EF4-FFF2-40B4-BE49-F238E27FC236}">
                <a16:creationId xmlns:a16="http://schemas.microsoft.com/office/drawing/2014/main" id="{AF22C7DA-171F-BE15-5BD0-AB824EEE69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65"/>
          <a:stretch/>
        </p:blipFill>
        <p:spPr>
          <a:xfrm>
            <a:off x="466291" y="2585185"/>
            <a:ext cx="11245303" cy="3782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440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B2854FA-0A45-4804-83C6-9CC1B686B956}"/>
              </a:ext>
            </a:extLst>
          </p:cNvPr>
          <p:cNvSpPr txBox="1"/>
          <p:nvPr/>
        </p:nvSpPr>
        <p:spPr>
          <a:xfrm>
            <a:off x="2679700" y="694234"/>
            <a:ext cx="6832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3200">
                <a:solidFill>
                  <a:srgbClr val="23385C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fr-FR" altLang="ko-KR" sz="3200" dirty="0">
                <a:solidFill>
                  <a:srgbClr val="251A44"/>
                </a:solidFill>
                <a:latin typeface="+mj-lt"/>
              </a:rPr>
              <a:t>Eventail des </a:t>
            </a:r>
            <a:r>
              <a:rPr lang="fr-FR" altLang="ko-KR" sz="3200" dirty="0" err="1">
                <a:solidFill>
                  <a:srgbClr val="251A44"/>
                </a:solidFill>
                <a:latin typeface="+mj-lt"/>
              </a:rPr>
              <a:t>remunerations</a:t>
            </a:r>
            <a:r>
              <a:rPr lang="fr-FR" altLang="ko-KR" sz="3200" dirty="0">
                <a:solidFill>
                  <a:srgbClr val="251A44"/>
                </a:solidFill>
                <a:latin typeface="+mj-lt"/>
              </a:rPr>
              <a:t> et </a:t>
            </a:r>
            <a:r>
              <a:rPr lang="fr-FR" altLang="ko-KR" sz="3200" dirty="0" err="1">
                <a:solidFill>
                  <a:srgbClr val="251A44"/>
                </a:solidFill>
                <a:latin typeface="+mj-lt"/>
              </a:rPr>
              <a:t>remuneration</a:t>
            </a:r>
            <a:r>
              <a:rPr lang="fr-FR" altLang="ko-KR" sz="3200" dirty="0">
                <a:solidFill>
                  <a:srgbClr val="251A44"/>
                </a:solidFill>
                <a:latin typeface="+mj-lt"/>
              </a:rPr>
              <a:t> moyenne mensuelle</a:t>
            </a:r>
            <a:endParaRPr lang="en-US" altLang="ko-KR" sz="32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79CB05E-4CF8-45CE-87AC-432F9291C789}"/>
              </a:ext>
            </a:extLst>
          </p:cNvPr>
          <p:cNvSpPr/>
          <p:nvPr/>
        </p:nvSpPr>
        <p:spPr>
          <a:xfrm>
            <a:off x="2985879" y="1771452"/>
            <a:ext cx="6678905" cy="4001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altLang="ko-KR" sz="2000" dirty="0" err="1">
                <a:solidFill>
                  <a:srgbClr val="251A44"/>
                </a:solidFill>
                <a:latin typeface="+mj-lt"/>
              </a:rPr>
              <a:t>Répartition</a:t>
            </a:r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 par tranche de remuneration des Femmes et des Hommes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58A298C5-6812-4F94-BADE-E1D0DBE799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672" y="379717"/>
            <a:ext cx="1642654" cy="1610446"/>
          </a:xfrm>
          <a:prstGeom prst="rect">
            <a:avLst/>
          </a:prstGeom>
        </p:spPr>
      </p:pic>
      <p:pic>
        <p:nvPicPr>
          <p:cNvPr id="6" name="Image 5" descr="Une image contenant texte, diagramme, capture d’écran, Tracé&#10;&#10;Description générée automatiquement">
            <a:extLst>
              <a:ext uri="{FF2B5EF4-FFF2-40B4-BE49-F238E27FC236}">
                <a16:creationId xmlns:a16="http://schemas.microsoft.com/office/drawing/2014/main" id="{034D4E40-4FBF-A062-B244-1CD8FFD044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687" y="2643187"/>
            <a:ext cx="10525125" cy="362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392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C4C70CC-F9DA-4609-B1EE-D871D932491C}"/>
              </a:ext>
            </a:extLst>
          </p:cNvPr>
          <p:cNvSpPr txBox="1"/>
          <p:nvPr/>
        </p:nvSpPr>
        <p:spPr>
          <a:xfrm>
            <a:off x="1263255" y="950003"/>
            <a:ext cx="9665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 err="1">
                <a:solidFill>
                  <a:srgbClr val="251A44"/>
                </a:solidFill>
                <a:latin typeface="+mj-lt"/>
                <a:cs typeface="Arial" panose="020B0604020202020204" pitchFamily="34" charset="0"/>
              </a:rPr>
              <a:t>Calcul</a:t>
            </a:r>
            <a:r>
              <a:rPr lang="en-US" altLang="ko-KR" sz="2800" dirty="0">
                <a:solidFill>
                  <a:srgbClr val="251A44"/>
                </a:solidFill>
                <a:latin typeface="+mj-lt"/>
                <a:cs typeface="Arial" panose="020B0604020202020204" pitchFamily="34" charset="0"/>
              </a:rPr>
              <a:t> des </a:t>
            </a:r>
            <a:r>
              <a:rPr lang="en-US" altLang="ko-KR" sz="2800" dirty="0" err="1">
                <a:solidFill>
                  <a:srgbClr val="251A44"/>
                </a:solidFill>
                <a:latin typeface="+mj-lt"/>
                <a:cs typeface="Arial" panose="020B0604020202020204" pitchFamily="34" charset="0"/>
              </a:rPr>
              <a:t>Indicateurs</a:t>
            </a:r>
            <a:r>
              <a:rPr lang="en-US" altLang="ko-KR" sz="2800" dirty="0">
                <a:solidFill>
                  <a:srgbClr val="251A44"/>
                </a:solidFill>
                <a:latin typeface="+mj-lt"/>
                <a:cs typeface="Arial" panose="020B0604020202020204" pitchFamily="34" charset="0"/>
              </a:rPr>
              <a:t> de </a:t>
            </a:r>
            <a:r>
              <a:rPr lang="en-US" altLang="ko-KR" sz="2800" dirty="0" err="1">
                <a:solidFill>
                  <a:srgbClr val="251A44"/>
                </a:solidFill>
                <a:latin typeface="+mj-lt"/>
                <a:cs typeface="Arial" panose="020B0604020202020204" pitchFamily="34" charset="0"/>
              </a:rPr>
              <a:t>l’index</a:t>
            </a:r>
            <a:endParaRPr lang="ko-KR" altLang="en-US" sz="2800" dirty="0">
              <a:solidFill>
                <a:srgbClr val="251A4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53" name="그래픽 52">
            <a:extLst>
              <a:ext uri="{FF2B5EF4-FFF2-40B4-BE49-F238E27FC236}">
                <a16:creationId xmlns:a16="http://schemas.microsoft.com/office/drawing/2014/main" id="{61BC139F-BB78-41E6-A056-C483269E35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49553" y="4190342"/>
            <a:ext cx="146630" cy="377979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83060235-6E59-47FE-8655-341FB9DE059E}"/>
              </a:ext>
            </a:extLst>
          </p:cNvPr>
          <p:cNvSpPr txBox="1"/>
          <p:nvPr/>
        </p:nvSpPr>
        <p:spPr>
          <a:xfrm>
            <a:off x="2342684" y="3042709"/>
            <a:ext cx="2602240" cy="338554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r"/>
            <a:r>
              <a:rPr lang="en-US" altLang="ko-KR" sz="1600" dirty="0" err="1">
                <a:solidFill>
                  <a:srgbClr val="251A44"/>
                </a:solidFill>
              </a:rPr>
              <a:t>Écart</a:t>
            </a:r>
            <a:r>
              <a:rPr lang="en-US" altLang="ko-KR" sz="1600" dirty="0">
                <a:solidFill>
                  <a:srgbClr val="251A44"/>
                </a:solidFill>
              </a:rPr>
              <a:t> de </a:t>
            </a:r>
            <a:r>
              <a:rPr lang="en-US" altLang="ko-KR" sz="1600" dirty="0" err="1">
                <a:solidFill>
                  <a:srgbClr val="251A44"/>
                </a:solidFill>
              </a:rPr>
              <a:t>Rémunération</a:t>
            </a:r>
            <a:endParaRPr lang="en-US" altLang="ko-KR" sz="1600" dirty="0">
              <a:solidFill>
                <a:srgbClr val="251A44"/>
              </a:solidFill>
            </a:endParaRPr>
          </a:p>
        </p:txBody>
      </p:sp>
      <p:sp>
        <p:nvSpPr>
          <p:cNvPr id="81" name="사각형: 둥근 모서리 80">
            <a:extLst>
              <a:ext uri="{FF2B5EF4-FFF2-40B4-BE49-F238E27FC236}">
                <a16:creationId xmlns:a16="http://schemas.microsoft.com/office/drawing/2014/main" id="{D9373B87-112A-4C7B-9AFB-FC702C547AD9}"/>
              </a:ext>
            </a:extLst>
          </p:cNvPr>
          <p:cNvSpPr/>
          <p:nvPr/>
        </p:nvSpPr>
        <p:spPr>
          <a:xfrm>
            <a:off x="5054768" y="3048253"/>
            <a:ext cx="4193500" cy="311150"/>
          </a:xfrm>
          <a:prstGeom prst="roundRect">
            <a:avLst>
              <a:gd name="adj" fmla="val 50000"/>
            </a:avLst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C928E2F8-8CB6-4E20-8C87-67F66D4F88D0}"/>
              </a:ext>
            </a:extLst>
          </p:cNvPr>
          <p:cNvSpPr/>
          <p:nvPr/>
        </p:nvSpPr>
        <p:spPr>
          <a:xfrm>
            <a:off x="5054768" y="3048253"/>
            <a:ext cx="3750115" cy="311150"/>
          </a:xfrm>
          <a:prstGeom prst="roundRect">
            <a:avLst>
              <a:gd name="adj" fmla="val 50000"/>
            </a:avLst>
          </a:prstGeom>
          <a:solidFill>
            <a:srgbClr val="251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1400" dirty="0">
                <a:solidFill>
                  <a:srgbClr val="DFD5F6"/>
                </a:solidFill>
              </a:rPr>
              <a:t>37                                      </a:t>
            </a:r>
            <a:endParaRPr lang="ko-KR" altLang="en-US" sz="1400" dirty="0">
              <a:solidFill>
                <a:srgbClr val="DFD5F6"/>
              </a:solidFill>
            </a:endParaRPr>
          </a:p>
        </p:txBody>
      </p:sp>
      <p:sp>
        <p:nvSpPr>
          <p:cNvPr id="83" name="사각형: 둥근 모서리 82">
            <a:extLst>
              <a:ext uri="{FF2B5EF4-FFF2-40B4-BE49-F238E27FC236}">
                <a16:creationId xmlns:a16="http://schemas.microsoft.com/office/drawing/2014/main" id="{68AE1B39-9F52-4F29-B19F-52505B51FC7C}"/>
              </a:ext>
            </a:extLst>
          </p:cNvPr>
          <p:cNvSpPr/>
          <p:nvPr/>
        </p:nvSpPr>
        <p:spPr>
          <a:xfrm>
            <a:off x="5054768" y="3624645"/>
            <a:ext cx="4193500" cy="311150"/>
          </a:xfrm>
          <a:prstGeom prst="roundRect">
            <a:avLst>
              <a:gd name="adj" fmla="val 50000"/>
            </a:avLst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>
              <a:solidFill>
                <a:srgbClr val="5177A4"/>
              </a:solidFill>
            </a:endParaRPr>
          </a:p>
        </p:txBody>
      </p:sp>
      <p:sp>
        <p:nvSpPr>
          <p:cNvPr id="84" name="사각형: 둥근 모서리 83">
            <a:extLst>
              <a:ext uri="{FF2B5EF4-FFF2-40B4-BE49-F238E27FC236}">
                <a16:creationId xmlns:a16="http://schemas.microsoft.com/office/drawing/2014/main" id="{19C2361D-34BC-4645-801E-9FDCED55905B}"/>
              </a:ext>
            </a:extLst>
          </p:cNvPr>
          <p:cNvSpPr/>
          <p:nvPr/>
        </p:nvSpPr>
        <p:spPr>
          <a:xfrm>
            <a:off x="5054768" y="3624645"/>
            <a:ext cx="2278598" cy="311150"/>
          </a:xfrm>
          <a:prstGeom prst="roundRect">
            <a:avLst>
              <a:gd name="adj" fmla="val 50000"/>
            </a:avLst>
          </a:prstGeom>
          <a:solidFill>
            <a:srgbClr val="251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1400" dirty="0">
                <a:solidFill>
                  <a:srgbClr val="DFD5F6"/>
                </a:solidFill>
              </a:rPr>
              <a:t>10</a:t>
            </a:r>
            <a:endParaRPr lang="ko-KR" altLang="en-US" sz="1400" dirty="0">
              <a:solidFill>
                <a:srgbClr val="DFD5F6"/>
              </a:solidFill>
            </a:endParaRPr>
          </a:p>
        </p:txBody>
      </p:sp>
      <p:sp>
        <p:nvSpPr>
          <p:cNvPr id="85" name="사각형: 둥근 모서리 84">
            <a:extLst>
              <a:ext uri="{FF2B5EF4-FFF2-40B4-BE49-F238E27FC236}">
                <a16:creationId xmlns:a16="http://schemas.microsoft.com/office/drawing/2014/main" id="{43706F6E-1E21-4226-AD51-76FC7AB82DCA}"/>
              </a:ext>
            </a:extLst>
          </p:cNvPr>
          <p:cNvSpPr/>
          <p:nvPr/>
        </p:nvSpPr>
        <p:spPr>
          <a:xfrm>
            <a:off x="5054768" y="4201037"/>
            <a:ext cx="4193500" cy="311150"/>
          </a:xfrm>
          <a:prstGeom prst="roundRect">
            <a:avLst>
              <a:gd name="adj" fmla="val 50000"/>
            </a:avLst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>
              <a:solidFill>
                <a:srgbClr val="5177A4"/>
              </a:solidFill>
            </a:endParaRPr>
          </a:p>
        </p:txBody>
      </p:sp>
      <p:sp>
        <p:nvSpPr>
          <p:cNvPr id="86" name="사각형: 둥근 모서리 85">
            <a:extLst>
              <a:ext uri="{FF2B5EF4-FFF2-40B4-BE49-F238E27FC236}">
                <a16:creationId xmlns:a16="http://schemas.microsoft.com/office/drawing/2014/main" id="{9CB41370-80AE-4930-8D5F-0AEECA51E390}"/>
              </a:ext>
            </a:extLst>
          </p:cNvPr>
          <p:cNvSpPr/>
          <p:nvPr/>
        </p:nvSpPr>
        <p:spPr>
          <a:xfrm>
            <a:off x="5054767" y="4201037"/>
            <a:ext cx="4172343" cy="311150"/>
          </a:xfrm>
          <a:prstGeom prst="roundRect">
            <a:avLst>
              <a:gd name="adj" fmla="val 50000"/>
            </a:avLst>
          </a:prstGeom>
          <a:solidFill>
            <a:srgbClr val="251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1400" dirty="0">
                <a:solidFill>
                  <a:srgbClr val="DFD5F6"/>
                </a:solidFill>
              </a:rPr>
              <a:t>15</a:t>
            </a:r>
            <a:endParaRPr lang="ko-KR" altLang="en-US" sz="1400" dirty="0">
              <a:solidFill>
                <a:srgbClr val="DFD5F6"/>
              </a:solidFill>
            </a:endParaRPr>
          </a:p>
        </p:txBody>
      </p:sp>
      <p:sp>
        <p:nvSpPr>
          <p:cNvPr id="87" name="사각형: 둥근 모서리 86">
            <a:extLst>
              <a:ext uri="{FF2B5EF4-FFF2-40B4-BE49-F238E27FC236}">
                <a16:creationId xmlns:a16="http://schemas.microsoft.com/office/drawing/2014/main" id="{C1A607E7-F157-4941-8D61-FE4A4D46330C}"/>
              </a:ext>
            </a:extLst>
          </p:cNvPr>
          <p:cNvSpPr/>
          <p:nvPr/>
        </p:nvSpPr>
        <p:spPr>
          <a:xfrm>
            <a:off x="5054768" y="4777429"/>
            <a:ext cx="4193500" cy="311150"/>
          </a:xfrm>
          <a:prstGeom prst="roundRect">
            <a:avLst>
              <a:gd name="adj" fmla="val 50000"/>
            </a:avLst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>
              <a:solidFill>
                <a:srgbClr val="5177A4"/>
              </a:solidFill>
            </a:endParaRPr>
          </a:p>
        </p:txBody>
      </p:sp>
      <p:sp>
        <p:nvSpPr>
          <p:cNvPr id="88" name="사각형: 둥근 모서리 87">
            <a:extLst>
              <a:ext uri="{FF2B5EF4-FFF2-40B4-BE49-F238E27FC236}">
                <a16:creationId xmlns:a16="http://schemas.microsoft.com/office/drawing/2014/main" id="{0D6DB09C-626E-4ACE-9EDB-C027E55C7588}"/>
              </a:ext>
            </a:extLst>
          </p:cNvPr>
          <p:cNvSpPr/>
          <p:nvPr/>
        </p:nvSpPr>
        <p:spPr>
          <a:xfrm>
            <a:off x="5054768" y="4777429"/>
            <a:ext cx="4172342" cy="311150"/>
          </a:xfrm>
          <a:prstGeom prst="roundRect">
            <a:avLst>
              <a:gd name="adj" fmla="val 50000"/>
            </a:avLst>
          </a:prstGeom>
          <a:solidFill>
            <a:srgbClr val="251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1400" dirty="0">
                <a:solidFill>
                  <a:srgbClr val="DFD5F6"/>
                </a:solidFill>
              </a:rPr>
              <a:t>15</a:t>
            </a:r>
            <a:endParaRPr lang="ko-KR" altLang="en-US" sz="1400" dirty="0">
              <a:solidFill>
                <a:srgbClr val="DFD5F6"/>
              </a:solidFill>
            </a:endParaRPr>
          </a:p>
        </p:txBody>
      </p:sp>
      <p:sp>
        <p:nvSpPr>
          <p:cNvPr id="89" name="사각형: 둥근 모서리 88">
            <a:extLst>
              <a:ext uri="{FF2B5EF4-FFF2-40B4-BE49-F238E27FC236}">
                <a16:creationId xmlns:a16="http://schemas.microsoft.com/office/drawing/2014/main" id="{5D5A3D40-E339-4B4D-9043-C9A5837C5169}"/>
              </a:ext>
            </a:extLst>
          </p:cNvPr>
          <p:cNvSpPr/>
          <p:nvPr/>
        </p:nvSpPr>
        <p:spPr>
          <a:xfrm>
            <a:off x="5054768" y="5353819"/>
            <a:ext cx="4193500" cy="311150"/>
          </a:xfrm>
          <a:prstGeom prst="roundRect">
            <a:avLst>
              <a:gd name="adj" fmla="val 50000"/>
            </a:avLst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>
              <a:solidFill>
                <a:srgbClr val="5177A4"/>
              </a:solidFill>
            </a:endParaRPr>
          </a:p>
        </p:txBody>
      </p:sp>
      <p:sp>
        <p:nvSpPr>
          <p:cNvPr id="90" name="사각형: 둥근 모서리 89">
            <a:extLst>
              <a:ext uri="{FF2B5EF4-FFF2-40B4-BE49-F238E27FC236}">
                <a16:creationId xmlns:a16="http://schemas.microsoft.com/office/drawing/2014/main" id="{F615C75A-504D-4026-AC7D-FBC80336B8FD}"/>
              </a:ext>
            </a:extLst>
          </p:cNvPr>
          <p:cNvSpPr/>
          <p:nvPr/>
        </p:nvSpPr>
        <p:spPr>
          <a:xfrm>
            <a:off x="5054768" y="5353819"/>
            <a:ext cx="2278597" cy="311150"/>
          </a:xfrm>
          <a:prstGeom prst="roundRect">
            <a:avLst>
              <a:gd name="adj" fmla="val 50000"/>
            </a:avLst>
          </a:prstGeom>
          <a:solidFill>
            <a:srgbClr val="251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1400" dirty="0">
                <a:solidFill>
                  <a:srgbClr val="DFD5F6"/>
                </a:solidFill>
              </a:rPr>
              <a:t>5</a:t>
            </a:r>
            <a:endParaRPr lang="ko-KR" altLang="en-US" sz="1400" dirty="0">
              <a:solidFill>
                <a:srgbClr val="DFD5F6"/>
              </a:solidFill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6BF8471F-2F92-4281-AA4D-97EB154F3BC6}"/>
              </a:ext>
            </a:extLst>
          </p:cNvPr>
          <p:cNvSpPr/>
          <p:nvPr/>
        </p:nvSpPr>
        <p:spPr>
          <a:xfrm>
            <a:off x="6032667" y="2385854"/>
            <a:ext cx="2236451" cy="461665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251A44"/>
                </a:solidFill>
                <a:latin typeface="+mj-lt"/>
              </a:rPr>
              <a:t>Score</a:t>
            </a:r>
            <a:endParaRPr lang="ko-KR" altLang="en-US" sz="24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2" name="TextBox 55">
            <a:extLst>
              <a:ext uri="{FF2B5EF4-FFF2-40B4-BE49-F238E27FC236}">
                <a16:creationId xmlns:a16="http://schemas.microsoft.com/office/drawing/2014/main" id="{D2FC1990-6A59-79D6-10F7-E9DCB2EA5491}"/>
              </a:ext>
            </a:extLst>
          </p:cNvPr>
          <p:cNvSpPr txBox="1"/>
          <p:nvPr/>
        </p:nvSpPr>
        <p:spPr>
          <a:xfrm>
            <a:off x="2432845" y="3607451"/>
            <a:ext cx="2512079" cy="338554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r"/>
            <a:r>
              <a:rPr lang="en-US" altLang="ko-KR" sz="1600" dirty="0" err="1">
                <a:solidFill>
                  <a:srgbClr val="251A44"/>
                </a:solidFill>
              </a:rPr>
              <a:t>Écart</a:t>
            </a:r>
            <a:r>
              <a:rPr lang="en-US" altLang="ko-KR" sz="1600" dirty="0">
                <a:solidFill>
                  <a:srgbClr val="251A44"/>
                </a:solidFill>
              </a:rPr>
              <a:t> </a:t>
            </a:r>
            <a:r>
              <a:rPr lang="en-US" altLang="ko-KR" sz="1600" dirty="0" err="1">
                <a:solidFill>
                  <a:srgbClr val="251A44"/>
                </a:solidFill>
              </a:rPr>
              <a:t>d’Augmentation</a:t>
            </a:r>
            <a:endParaRPr lang="en-US" altLang="ko-KR" sz="1600" dirty="0">
              <a:solidFill>
                <a:srgbClr val="251A44"/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C52BD0D-4B41-3C12-58C7-356EEA52D2D9}"/>
              </a:ext>
            </a:extLst>
          </p:cNvPr>
          <p:cNvSpPr txBox="1"/>
          <p:nvPr/>
        </p:nvSpPr>
        <p:spPr>
          <a:xfrm>
            <a:off x="9326991" y="3048253"/>
            <a:ext cx="4360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251A44"/>
                </a:solidFill>
              </a:rPr>
              <a:t>40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E22CED8-1293-E9EE-FD61-15176C15BBBB}"/>
              </a:ext>
            </a:extLst>
          </p:cNvPr>
          <p:cNvSpPr txBox="1"/>
          <p:nvPr/>
        </p:nvSpPr>
        <p:spPr>
          <a:xfrm>
            <a:off x="9326991" y="3624552"/>
            <a:ext cx="4360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251A44"/>
                </a:solidFill>
              </a:rPr>
              <a:t>20</a:t>
            </a:r>
          </a:p>
        </p:txBody>
      </p:sp>
      <p:sp>
        <p:nvSpPr>
          <p:cNvPr id="6" name="TextBox 55">
            <a:extLst>
              <a:ext uri="{FF2B5EF4-FFF2-40B4-BE49-F238E27FC236}">
                <a16:creationId xmlns:a16="http://schemas.microsoft.com/office/drawing/2014/main" id="{D0AEC375-100E-BAEB-5548-FC021D787936}"/>
              </a:ext>
            </a:extLst>
          </p:cNvPr>
          <p:cNvSpPr txBox="1"/>
          <p:nvPr/>
        </p:nvSpPr>
        <p:spPr>
          <a:xfrm>
            <a:off x="2596733" y="4172193"/>
            <a:ext cx="2348191" cy="338554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r"/>
            <a:r>
              <a:rPr lang="en-US" altLang="ko-KR" sz="1600" dirty="0" err="1">
                <a:solidFill>
                  <a:srgbClr val="251A44"/>
                </a:solidFill>
              </a:rPr>
              <a:t>Écart</a:t>
            </a:r>
            <a:r>
              <a:rPr lang="en-US" altLang="ko-KR" sz="1600" dirty="0">
                <a:solidFill>
                  <a:srgbClr val="251A44"/>
                </a:solidFill>
              </a:rPr>
              <a:t> de Promotion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D67EA1F-40F2-D6EB-2F1F-063C831903E9}"/>
              </a:ext>
            </a:extLst>
          </p:cNvPr>
          <p:cNvSpPr txBox="1"/>
          <p:nvPr/>
        </p:nvSpPr>
        <p:spPr>
          <a:xfrm>
            <a:off x="9326990" y="4220714"/>
            <a:ext cx="4360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251A44"/>
                </a:solidFill>
              </a:rPr>
              <a:t>15</a:t>
            </a:r>
          </a:p>
        </p:txBody>
      </p:sp>
      <p:sp>
        <p:nvSpPr>
          <p:cNvPr id="8" name="TextBox 55">
            <a:extLst>
              <a:ext uri="{FF2B5EF4-FFF2-40B4-BE49-F238E27FC236}">
                <a16:creationId xmlns:a16="http://schemas.microsoft.com/office/drawing/2014/main" id="{4C2BA12D-6914-2897-C20D-1659896694A6}"/>
              </a:ext>
            </a:extLst>
          </p:cNvPr>
          <p:cNvSpPr txBox="1"/>
          <p:nvPr/>
        </p:nvSpPr>
        <p:spPr>
          <a:xfrm>
            <a:off x="1647973" y="5323870"/>
            <a:ext cx="3296951" cy="338554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r"/>
            <a:r>
              <a:rPr lang="en-US" altLang="ko-KR" sz="1600" dirty="0">
                <a:solidFill>
                  <a:srgbClr val="251A44"/>
                </a:solidFill>
              </a:rPr>
              <a:t>10 Plus Hautes </a:t>
            </a:r>
            <a:r>
              <a:rPr lang="en-US" altLang="ko-KR" sz="1600" dirty="0" err="1">
                <a:solidFill>
                  <a:srgbClr val="251A44"/>
                </a:solidFill>
              </a:rPr>
              <a:t>Rémunérations</a:t>
            </a:r>
            <a:endParaRPr lang="en-US" altLang="ko-KR" sz="1600" dirty="0">
              <a:solidFill>
                <a:srgbClr val="251A44"/>
              </a:solidFill>
            </a:endParaRPr>
          </a:p>
        </p:txBody>
      </p:sp>
      <p:sp>
        <p:nvSpPr>
          <p:cNvPr id="9" name="TextBox 55">
            <a:extLst>
              <a:ext uri="{FF2B5EF4-FFF2-40B4-BE49-F238E27FC236}">
                <a16:creationId xmlns:a16="http://schemas.microsoft.com/office/drawing/2014/main" id="{5CC25F48-DD1C-1692-7031-716DB73F7B7C}"/>
              </a:ext>
            </a:extLst>
          </p:cNvPr>
          <p:cNvSpPr txBox="1"/>
          <p:nvPr/>
        </p:nvSpPr>
        <p:spPr>
          <a:xfrm>
            <a:off x="181013" y="4769966"/>
            <a:ext cx="4763911" cy="338554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r"/>
            <a:r>
              <a:rPr lang="en-US" altLang="ko-KR" sz="1600" dirty="0">
                <a:solidFill>
                  <a:srgbClr val="251A44"/>
                </a:solidFill>
              </a:rPr>
              <a:t>Augmentation au Retour de Congé </a:t>
            </a:r>
            <a:r>
              <a:rPr lang="en-US" altLang="ko-KR" sz="1600" dirty="0" err="1">
                <a:solidFill>
                  <a:srgbClr val="251A44"/>
                </a:solidFill>
              </a:rPr>
              <a:t>Maternité</a:t>
            </a:r>
            <a:endParaRPr lang="en-US" altLang="ko-KR" sz="1600" dirty="0">
              <a:solidFill>
                <a:srgbClr val="251A44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1D209DD7-FE2E-54A3-6795-8AD13165B695}"/>
              </a:ext>
            </a:extLst>
          </p:cNvPr>
          <p:cNvSpPr txBox="1"/>
          <p:nvPr/>
        </p:nvSpPr>
        <p:spPr>
          <a:xfrm>
            <a:off x="9326990" y="4779115"/>
            <a:ext cx="4360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251A44"/>
                </a:solidFill>
              </a:rPr>
              <a:t>15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31AE306-1B5F-0DDC-71EC-BBF727BCC3CA}"/>
              </a:ext>
            </a:extLst>
          </p:cNvPr>
          <p:cNvSpPr txBox="1"/>
          <p:nvPr/>
        </p:nvSpPr>
        <p:spPr>
          <a:xfrm>
            <a:off x="9326990" y="5393175"/>
            <a:ext cx="4360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251A44"/>
                </a:solidFill>
              </a:rPr>
              <a:t>10</a:t>
            </a:r>
          </a:p>
        </p:txBody>
      </p:sp>
      <p:sp>
        <p:nvSpPr>
          <p:cNvPr id="12" name="직사각형 90">
            <a:extLst>
              <a:ext uri="{FF2B5EF4-FFF2-40B4-BE49-F238E27FC236}">
                <a16:creationId xmlns:a16="http://schemas.microsoft.com/office/drawing/2014/main" id="{02DDBDF7-45EF-1E2C-4C1C-E5A4847C26D5}"/>
              </a:ext>
            </a:extLst>
          </p:cNvPr>
          <p:cNvSpPr/>
          <p:nvPr/>
        </p:nvSpPr>
        <p:spPr>
          <a:xfrm>
            <a:off x="9503554" y="2381515"/>
            <a:ext cx="2236451" cy="461665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251A44"/>
                </a:solidFill>
                <a:latin typeface="+mj-lt"/>
              </a:rPr>
              <a:t>En </a:t>
            </a:r>
            <a:r>
              <a:rPr lang="en-US" altLang="ko-KR" sz="2400" dirty="0" err="1">
                <a:solidFill>
                  <a:srgbClr val="251A44"/>
                </a:solidFill>
                <a:latin typeface="+mj-lt"/>
              </a:rPr>
              <a:t>Faveur</a:t>
            </a:r>
            <a:r>
              <a:rPr lang="en-US" altLang="ko-KR" sz="2400" dirty="0">
                <a:solidFill>
                  <a:srgbClr val="251A44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251A44"/>
                </a:solidFill>
                <a:latin typeface="+mj-lt"/>
              </a:rPr>
              <a:t>deS</a:t>
            </a:r>
            <a:endParaRPr lang="ko-KR" altLang="en-US" sz="24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F6C57276-2497-7594-9B1C-8800D30BB178}"/>
              </a:ext>
            </a:extLst>
          </p:cNvPr>
          <p:cNvSpPr txBox="1"/>
          <p:nvPr/>
        </p:nvSpPr>
        <p:spPr>
          <a:xfrm>
            <a:off x="10165738" y="3042709"/>
            <a:ext cx="1192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251A44"/>
                </a:solidFill>
              </a:rPr>
              <a:t>FEMMES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2936FCC7-B137-795E-2884-96A666DF9958}"/>
              </a:ext>
            </a:extLst>
          </p:cNvPr>
          <p:cNvSpPr txBox="1"/>
          <p:nvPr/>
        </p:nvSpPr>
        <p:spPr>
          <a:xfrm>
            <a:off x="10165738" y="3619008"/>
            <a:ext cx="13036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251A44"/>
                </a:solidFill>
              </a:rPr>
              <a:t>FEMMES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9B5FC22-1218-58AC-F543-06051E66EB82}"/>
              </a:ext>
            </a:extLst>
          </p:cNvPr>
          <p:cNvSpPr txBox="1"/>
          <p:nvPr/>
        </p:nvSpPr>
        <p:spPr>
          <a:xfrm>
            <a:off x="10165737" y="4215170"/>
            <a:ext cx="15496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251A44"/>
                </a:solidFill>
              </a:rPr>
              <a:t>HOMMES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D12835D2-E4EF-F134-E159-6BAFF873001A}"/>
              </a:ext>
            </a:extLst>
          </p:cNvPr>
          <p:cNvSpPr txBox="1"/>
          <p:nvPr/>
        </p:nvSpPr>
        <p:spPr>
          <a:xfrm>
            <a:off x="10165737" y="4773571"/>
            <a:ext cx="1303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251A44"/>
                </a:solidFill>
              </a:rPr>
              <a:t>/////////////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CC5D2B7E-F83B-F9A6-534E-9089844925B9}"/>
              </a:ext>
            </a:extLst>
          </p:cNvPr>
          <p:cNvSpPr txBox="1"/>
          <p:nvPr/>
        </p:nvSpPr>
        <p:spPr>
          <a:xfrm>
            <a:off x="10165737" y="5387631"/>
            <a:ext cx="11461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rgbClr val="251A44"/>
                </a:solidFill>
              </a:rPr>
              <a:t>HOMMES</a:t>
            </a:r>
          </a:p>
        </p:txBody>
      </p:sp>
      <p:sp>
        <p:nvSpPr>
          <p:cNvPr id="19" name="직사각형 90">
            <a:extLst>
              <a:ext uri="{FF2B5EF4-FFF2-40B4-BE49-F238E27FC236}">
                <a16:creationId xmlns:a16="http://schemas.microsoft.com/office/drawing/2014/main" id="{A415B0B5-88AF-07C5-79C6-091FF830813B}"/>
              </a:ext>
            </a:extLst>
          </p:cNvPr>
          <p:cNvSpPr/>
          <p:nvPr/>
        </p:nvSpPr>
        <p:spPr>
          <a:xfrm>
            <a:off x="2578480" y="2385854"/>
            <a:ext cx="2236451" cy="461665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ko-KR" sz="2400" dirty="0" err="1">
                <a:solidFill>
                  <a:srgbClr val="251A44"/>
                </a:solidFill>
                <a:latin typeface="+mj-lt"/>
              </a:rPr>
              <a:t>Indicateur</a:t>
            </a:r>
            <a:endParaRPr lang="ko-KR" altLang="en-US" sz="2400" dirty="0">
              <a:solidFill>
                <a:srgbClr val="251A44"/>
              </a:solidFill>
              <a:latin typeface="+mj-lt"/>
            </a:endParaRPr>
          </a:p>
        </p:txBody>
      </p:sp>
      <p:pic>
        <p:nvPicPr>
          <p:cNvPr id="21" name="그래픽 51">
            <a:extLst>
              <a:ext uri="{FF2B5EF4-FFF2-40B4-BE49-F238E27FC236}">
                <a16:creationId xmlns:a16="http://schemas.microsoft.com/office/drawing/2014/main" id="{7B17B91D-BB52-958E-8B75-1625380BBD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137606" y="3586567"/>
            <a:ext cx="170525" cy="377979"/>
          </a:xfrm>
          <a:prstGeom prst="rect">
            <a:avLst/>
          </a:prstGeom>
        </p:spPr>
      </p:pic>
      <p:pic>
        <p:nvPicPr>
          <p:cNvPr id="22" name="그래픽 51">
            <a:extLst>
              <a:ext uri="{FF2B5EF4-FFF2-40B4-BE49-F238E27FC236}">
                <a16:creationId xmlns:a16="http://schemas.microsoft.com/office/drawing/2014/main" id="{5090F7B8-1A69-19C9-E482-2C9CD40045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137606" y="3014838"/>
            <a:ext cx="170525" cy="377979"/>
          </a:xfrm>
          <a:prstGeom prst="rect">
            <a:avLst/>
          </a:prstGeom>
        </p:spPr>
      </p:pic>
      <p:pic>
        <p:nvPicPr>
          <p:cNvPr id="23" name="그래픽 52">
            <a:extLst>
              <a:ext uri="{FF2B5EF4-FFF2-40B4-BE49-F238E27FC236}">
                <a16:creationId xmlns:a16="http://schemas.microsoft.com/office/drawing/2014/main" id="{90FD0908-0C77-759E-8830-D6F4AE84DD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49553" y="5332906"/>
            <a:ext cx="146630" cy="377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9944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C4C70CC-F9DA-4609-B1EE-D871D932491C}"/>
              </a:ext>
            </a:extLst>
          </p:cNvPr>
          <p:cNvSpPr txBox="1"/>
          <p:nvPr/>
        </p:nvSpPr>
        <p:spPr>
          <a:xfrm>
            <a:off x="1263255" y="950003"/>
            <a:ext cx="9665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251A44"/>
                </a:solidFill>
                <a:latin typeface="+mj-lt"/>
                <a:cs typeface="Arial" panose="020B0604020202020204" pitchFamily="34" charset="0"/>
              </a:rPr>
              <a:t>Score de </a:t>
            </a:r>
            <a:r>
              <a:rPr lang="en-US" altLang="ko-KR" sz="2800" dirty="0" err="1">
                <a:solidFill>
                  <a:srgbClr val="251A44"/>
                </a:solidFill>
                <a:latin typeface="+mj-lt"/>
                <a:cs typeface="Arial" panose="020B0604020202020204" pitchFamily="34" charset="0"/>
              </a:rPr>
              <a:t>l’entreprise</a:t>
            </a:r>
            <a:r>
              <a:rPr lang="en-US" altLang="ko-KR" sz="2800" dirty="0">
                <a:solidFill>
                  <a:srgbClr val="251A44"/>
                </a:solidFill>
                <a:latin typeface="+mj-lt"/>
                <a:cs typeface="Arial" panose="020B0604020202020204" pitchFamily="34" charset="0"/>
              </a:rPr>
              <a:t> et </a:t>
            </a:r>
            <a:r>
              <a:rPr lang="en-US" altLang="ko-KR" sz="2800" dirty="0" err="1">
                <a:solidFill>
                  <a:srgbClr val="251A44"/>
                </a:solidFill>
                <a:latin typeface="+mj-lt"/>
                <a:cs typeface="Arial" panose="020B0604020202020204" pitchFamily="34" charset="0"/>
              </a:rPr>
              <a:t>recomendations</a:t>
            </a:r>
            <a:endParaRPr lang="ko-KR" altLang="en-US" sz="2800" dirty="0">
              <a:solidFill>
                <a:srgbClr val="251A44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50" name="원형: 비어 있음 49">
            <a:extLst>
              <a:ext uri="{FF2B5EF4-FFF2-40B4-BE49-F238E27FC236}">
                <a16:creationId xmlns:a16="http://schemas.microsoft.com/office/drawing/2014/main" id="{82BE965F-D61D-4849-A4F5-254C13FCAC2B}"/>
              </a:ext>
            </a:extLst>
          </p:cNvPr>
          <p:cNvSpPr/>
          <p:nvPr/>
        </p:nvSpPr>
        <p:spPr>
          <a:xfrm>
            <a:off x="965334" y="2860527"/>
            <a:ext cx="1958302" cy="1958302"/>
          </a:xfrm>
          <a:prstGeom prst="donut">
            <a:avLst>
              <a:gd name="adj" fmla="val 17214"/>
            </a:avLst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>
              <a:solidFill>
                <a:srgbClr val="5177A4"/>
              </a:solidFill>
            </a:endParaRPr>
          </a:p>
        </p:txBody>
      </p:sp>
      <p:sp>
        <p:nvSpPr>
          <p:cNvPr id="51" name="막힌 원호 50">
            <a:extLst>
              <a:ext uri="{FF2B5EF4-FFF2-40B4-BE49-F238E27FC236}">
                <a16:creationId xmlns:a16="http://schemas.microsoft.com/office/drawing/2014/main" id="{26648EB3-34DE-49F1-AF29-B9B3790E3D7F}"/>
              </a:ext>
            </a:extLst>
          </p:cNvPr>
          <p:cNvSpPr/>
          <p:nvPr/>
        </p:nvSpPr>
        <p:spPr>
          <a:xfrm>
            <a:off x="965334" y="2860527"/>
            <a:ext cx="1958302" cy="1958302"/>
          </a:xfrm>
          <a:prstGeom prst="blockArc">
            <a:avLst>
              <a:gd name="adj1" fmla="val 5401345"/>
              <a:gd name="adj2" fmla="val 2311239"/>
              <a:gd name="adj3" fmla="val 17035"/>
            </a:avLst>
          </a:prstGeom>
          <a:solidFill>
            <a:srgbClr val="251A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>
              <a:solidFill>
                <a:srgbClr val="DFD5F6"/>
              </a:solidFill>
            </a:endParaRPr>
          </a:p>
        </p:txBody>
      </p:sp>
      <p:pic>
        <p:nvPicPr>
          <p:cNvPr id="52" name="그래픽 51">
            <a:extLst>
              <a:ext uri="{FF2B5EF4-FFF2-40B4-BE49-F238E27FC236}">
                <a16:creationId xmlns:a16="http://schemas.microsoft.com/office/drawing/2014/main" id="{518CB827-663D-4F33-9682-C5619F3EFF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58593" y="3529779"/>
            <a:ext cx="263821" cy="584775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83060235-6E59-47FE-8655-341FB9DE059E}"/>
              </a:ext>
            </a:extLst>
          </p:cNvPr>
          <p:cNvSpPr txBox="1"/>
          <p:nvPr/>
        </p:nvSpPr>
        <p:spPr>
          <a:xfrm>
            <a:off x="3246936" y="3652889"/>
            <a:ext cx="2849064" cy="338554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75</a:t>
            </a:r>
            <a:r>
              <a:rPr lang="en-US" altLang="ko-KR" sz="1600" dirty="0">
                <a:solidFill>
                  <a:srgbClr val="251A44"/>
                </a:solidFill>
              </a:rPr>
              <a:t> </a:t>
            </a:r>
            <a:r>
              <a:rPr lang="en-US" altLang="ko-KR" sz="1600" dirty="0" err="1">
                <a:solidFill>
                  <a:srgbClr val="251A44"/>
                </a:solidFill>
              </a:rPr>
              <a:t>Limite</a:t>
            </a:r>
            <a:r>
              <a:rPr lang="en-US" altLang="ko-KR" sz="1600" dirty="0">
                <a:solidFill>
                  <a:srgbClr val="251A44"/>
                </a:solidFill>
              </a:rPr>
              <a:t> Legal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AC0F7C73-87E7-4EB1-9932-53E5948AC5F0}"/>
              </a:ext>
            </a:extLst>
          </p:cNvPr>
          <p:cNvSpPr/>
          <p:nvPr/>
        </p:nvSpPr>
        <p:spPr>
          <a:xfrm>
            <a:off x="965334" y="4981427"/>
            <a:ext cx="1958302" cy="707886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251A44"/>
                </a:solidFill>
                <a:latin typeface="+mj-lt"/>
              </a:rPr>
              <a:t>82 / 100</a:t>
            </a:r>
            <a:endParaRPr lang="ko-KR" altLang="en-US" sz="40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F6B8E48-F365-48CE-980E-8A34ABF76F82}"/>
              </a:ext>
            </a:extLst>
          </p:cNvPr>
          <p:cNvSpPr/>
          <p:nvPr/>
        </p:nvSpPr>
        <p:spPr>
          <a:xfrm>
            <a:off x="826259" y="2057696"/>
            <a:ext cx="2236451" cy="461665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251A44"/>
                </a:solidFill>
                <a:latin typeface="+mj-lt"/>
              </a:rPr>
              <a:t>Note de </a:t>
            </a:r>
            <a:r>
              <a:rPr lang="en-US" altLang="ko-KR" sz="2400" dirty="0" err="1">
                <a:solidFill>
                  <a:srgbClr val="251A44"/>
                </a:solidFill>
                <a:latin typeface="+mj-lt"/>
              </a:rPr>
              <a:t>l’index</a:t>
            </a:r>
            <a:endParaRPr lang="ko-KR" altLang="en-US" sz="2400" dirty="0">
              <a:solidFill>
                <a:srgbClr val="251A44"/>
              </a:solidFill>
              <a:latin typeface="+mj-lt"/>
            </a:endParaRP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902D7392-8705-A14A-3ADE-5CD6BE8AE99D}"/>
              </a:ext>
            </a:extLst>
          </p:cNvPr>
          <p:cNvCxnSpPr>
            <a:cxnSpLocks/>
          </p:cNvCxnSpPr>
          <p:nvPr/>
        </p:nvCxnSpPr>
        <p:spPr>
          <a:xfrm>
            <a:off x="2399824" y="3839269"/>
            <a:ext cx="738787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9">
            <a:extLst>
              <a:ext uri="{FF2B5EF4-FFF2-40B4-BE49-F238E27FC236}">
                <a16:creationId xmlns:a16="http://schemas.microsoft.com/office/drawing/2014/main" id="{0A35CF27-971A-4C90-2813-2A7538F40405}"/>
              </a:ext>
            </a:extLst>
          </p:cNvPr>
          <p:cNvSpPr txBox="1"/>
          <p:nvPr/>
        </p:nvSpPr>
        <p:spPr>
          <a:xfrm>
            <a:off x="7204686" y="2455136"/>
            <a:ext cx="4030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srgbClr val="251A44"/>
                </a:solidFill>
              </a:rPr>
              <a:t>Analyse</a:t>
            </a:r>
            <a:r>
              <a:rPr lang="en-US" altLang="ko-KR" sz="1400" dirty="0">
                <a:solidFill>
                  <a:srgbClr val="251A44"/>
                </a:solidFill>
              </a:rPr>
              <a:t> des </a:t>
            </a:r>
            <a:r>
              <a:rPr lang="en-US" altLang="ko-KR" sz="1400" dirty="0" err="1">
                <a:solidFill>
                  <a:srgbClr val="251A44"/>
                </a:solidFill>
              </a:rPr>
              <a:t>écarts</a:t>
            </a:r>
            <a:r>
              <a:rPr lang="en-US" altLang="ko-KR" sz="1400" dirty="0">
                <a:solidFill>
                  <a:srgbClr val="251A44"/>
                </a:solidFill>
              </a:rPr>
              <a:t> </a:t>
            </a:r>
            <a:r>
              <a:rPr lang="en-US" altLang="ko-KR" sz="1400" dirty="0" err="1">
                <a:solidFill>
                  <a:srgbClr val="251A44"/>
                </a:solidFill>
              </a:rPr>
              <a:t>salariaux</a:t>
            </a:r>
            <a:endParaRPr lang="en-US" altLang="ko-KR" sz="1400" dirty="0">
              <a:solidFill>
                <a:srgbClr val="251A44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fr-FR" altLang="ko-KR" sz="1400" dirty="0">
                <a:solidFill>
                  <a:srgbClr val="251A44"/>
                </a:solidFill>
              </a:rPr>
              <a:t>Transparence salariale</a:t>
            </a:r>
          </a:p>
        </p:txBody>
      </p:sp>
      <p:sp>
        <p:nvSpPr>
          <p:cNvPr id="13" name="직사각형 20">
            <a:extLst>
              <a:ext uri="{FF2B5EF4-FFF2-40B4-BE49-F238E27FC236}">
                <a16:creationId xmlns:a16="http://schemas.microsoft.com/office/drawing/2014/main" id="{86A66500-A9B5-9E0D-AF02-FBB7D9707677}"/>
              </a:ext>
            </a:extLst>
          </p:cNvPr>
          <p:cNvSpPr/>
          <p:nvPr/>
        </p:nvSpPr>
        <p:spPr>
          <a:xfrm>
            <a:off x="7204686" y="2104972"/>
            <a:ext cx="40219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altLang="ko-KR" sz="2400" dirty="0">
                <a:solidFill>
                  <a:srgbClr val="251A44"/>
                </a:solidFill>
                <a:latin typeface="+mj-lt"/>
              </a:rPr>
              <a:t> Révision de la politique salariale</a:t>
            </a:r>
            <a:endParaRPr lang="en-US" altLang="ko-KR" sz="24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14" name="타원 21">
            <a:extLst>
              <a:ext uri="{FF2B5EF4-FFF2-40B4-BE49-F238E27FC236}">
                <a16:creationId xmlns:a16="http://schemas.microsoft.com/office/drawing/2014/main" id="{DC59A8ED-37E2-13D7-0E96-B3B012D7A36D}"/>
              </a:ext>
            </a:extLst>
          </p:cNvPr>
          <p:cNvSpPr/>
          <p:nvPr/>
        </p:nvSpPr>
        <p:spPr>
          <a:xfrm>
            <a:off x="6222999" y="2167221"/>
            <a:ext cx="655453" cy="655453"/>
          </a:xfrm>
          <a:prstGeom prst="ellipse">
            <a:avLst/>
          </a:prstGeom>
          <a:solidFill>
            <a:srgbClr val="251A44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400" dirty="0">
                <a:solidFill>
                  <a:srgbClr val="DFD5F6"/>
                </a:solidFill>
                <a:latin typeface="+mj-lt"/>
              </a:rPr>
              <a:t>01</a:t>
            </a:r>
            <a:endParaRPr lang="ko-KR" altLang="en-US" sz="2400" dirty="0">
              <a:solidFill>
                <a:srgbClr val="DFD5F6"/>
              </a:solidFill>
              <a:latin typeface="+mj-lt"/>
            </a:endParaRPr>
          </a:p>
        </p:txBody>
      </p:sp>
      <p:sp>
        <p:nvSpPr>
          <p:cNvPr id="16" name="직사각형 23">
            <a:extLst>
              <a:ext uri="{FF2B5EF4-FFF2-40B4-BE49-F238E27FC236}">
                <a16:creationId xmlns:a16="http://schemas.microsoft.com/office/drawing/2014/main" id="{81ADDAF8-692D-FFE6-3DA3-7DB7E280A1A3}"/>
              </a:ext>
            </a:extLst>
          </p:cNvPr>
          <p:cNvSpPr/>
          <p:nvPr/>
        </p:nvSpPr>
        <p:spPr>
          <a:xfrm>
            <a:off x="7195953" y="3237390"/>
            <a:ext cx="40219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altLang="ko-KR" sz="2400" dirty="0">
                <a:solidFill>
                  <a:srgbClr val="251A44"/>
                </a:solidFill>
                <a:latin typeface="+mj-lt"/>
              </a:rPr>
              <a:t>Promotion de la diversité dans le recrutement</a:t>
            </a:r>
            <a:endParaRPr lang="en-US" altLang="ko-KR" sz="24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17" name="타원 24">
            <a:extLst>
              <a:ext uri="{FF2B5EF4-FFF2-40B4-BE49-F238E27FC236}">
                <a16:creationId xmlns:a16="http://schemas.microsoft.com/office/drawing/2014/main" id="{B265B275-2989-3E13-9953-82BD80B9287E}"/>
              </a:ext>
            </a:extLst>
          </p:cNvPr>
          <p:cNvSpPr/>
          <p:nvPr/>
        </p:nvSpPr>
        <p:spPr>
          <a:xfrm>
            <a:off x="6222999" y="3562666"/>
            <a:ext cx="655453" cy="655453"/>
          </a:xfrm>
          <a:prstGeom prst="ellipse">
            <a:avLst/>
          </a:prstGeom>
          <a:solidFill>
            <a:srgbClr val="251A44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400" dirty="0">
                <a:solidFill>
                  <a:srgbClr val="DFD5F6"/>
                </a:solidFill>
                <a:latin typeface="+mj-lt"/>
              </a:rPr>
              <a:t>02</a:t>
            </a:r>
            <a:endParaRPr lang="ko-KR" altLang="en-US" sz="2400" dirty="0">
              <a:solidFill>
                <a:srgbClr val="DFD5F6"/>
              </a:solidFill>
              <a:latin typeface="+mj-lt"/>
            </a:endParaRPr>
          </a:p>
        </p:txBody>
      </p:sp>
      <p:sp>
        <p:nvSpPr>
          <p:cNvPr id="18" name="타원 21">
            <a:extLst>
              <a:ext uri="{FF2B5EF4-FFF2-40B4-BE49-F238E27FC236}">
                <a16:creationId xmlns:a16="http://schemas.microsoft.com/office/drawing/2014/main" id="{F03CBC11-C931-883C-A316-1154AB61F6E1}"/>
              </a:ext>
            </a:extLst>
          </p:cNvPr>
          <p:cNvSpPr/>
          <p:nvPr/>
        </p:nvSpPr>
        <p:spPr>
          <a:xfrm>
            <a:off x="6222999" y="4958110"/>
            <a:ext cx="655453" cy="655453"/>
          </a:xfrm>
          <a:prstGeom prst="ellipse">
            <a:avLst/>
          </a:prstGeom>
          <a:solidFill>
            <a:srgbClr val="251A44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400" dirty="0">
                <a:solidFill>
                  <a:srgbClr val="DFD5F6"/>
                </a:solidFill>
                <a:latin typeface="+mj-lt"/>
              </a:rPr>
              <a:t>03</a:t>
            </a:r>
            <a:endParaRPr lang="ko-KR" altLang="en-US" sz="2400" dirty="0">
              <a:solidFill>
                <a:srgbClr val="DFD5F6"/>
              </a:solidFill>
              <a:latin typeface="+mj-lt"/>
            </a:endParaRPr>
          </a:p>
        </p:txBody>
      </p:sp>
      <p:sp>
        <p:nvSpPr>
          <p:cNvPr id="23" name="직사각형 23">
            <a:extLst>
              <a:ext uri="{FF2B5EF4-FFF2-40B4-BE49-F238E27FC236}">
                <a16:creationId xmlns:a16="http://schemas.microsoft.com/office/drawing/2014/main" id="{C4DF8D96-8EE0-C1D3-92BF-A30D26D0F009}"/>
              </a:ext>
            </a:extLst>
          </p:cNvPr>
          <p:cNvSpPr/>
          <p:nvPr/>
        </p:nvSpPr>
        <p:spPr>
          <a:xfrm>
            <a:off x="7195953" y="4778581"/>
            <a:ext cx="40219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altLang="ko-KR" sz="2400" dirty="0">
                <a:solidFill>
                  <a:srgbClr val="251A44"/>
                </a:solidFill>
                <a:latin typeface="+mj-lt"/>
              </a:rPr>
              <a:t>Encouragement à la parité dans les promotions</a:t>
            </a:r>
            <a:endParaRPr lang="en-US" altLang="ko-KR" sz="24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25" name="TextBox 19">
            <a:extLst>
              <a:ext uri="{FF2B5EF4-FFF2-40B4-BE49-F238E27FC236}">
                <a16:creationId xmlns:a16="http://schemas.microsoft.com/office/drawing/2014/main" id="{A8C3FD3D-385C-AEEA-D3F1-3336E7CBE80E}"/>
              </a:ext>
            </a:extLst>
          </p:cNvPr>
          <p:cNvSpPr txBox="1"/>
          <p:nvPr/>
        </p:nvSpPr>
        <p:spPr>
          <a:xfrm>
            <a:off x="7195953" y="3991443"/>
            <a:ext cx="4030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251A44"/>
                </a:solidFill>
              </a:rPr>
              <a:t>Processus de </a:t>
            </a:r>
            <a:r>
              <a:rPr lang="en-US" altLang="ko-KR" sz="1400" dirty="0" err="1">
                <a:solidFill>
                  <a:srgbClr val="251A44"/>
                </a:solidFill>
              </a:rPr>
              <a:t>recrutement</a:t>
            </a:r>
            <a:r>
              <a:rPr lang="en-US" altLang="ko-KR" sz="1400" dirty="0">
                <a:solidFill>
                  <a:srgbClr val="251A44"/>
                </a:solidFill>
              </a:rPr>
              <a:t> </a:t>
            </a:r>
            <a:r>
              <a:rPr lang="en-US" altLang="ko-KR" sz="1400" dirty="0" err="1">
                <a:solidFill>
                  <a:srgbClr val="251A44"/>
                </a:solidFill>
              </a:rPr>
              <a:t>inclusif</a:t>
            </a:r>
            <a:endParaRPr lang="en-US" altLang="ko-KR" sz="1400" dirty="0">
              <a:solidFill>
                <a:srgbClr val="251A44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251A44"/>
                </a:solidFill>
              </a:rPr>
              <a:t>Formation des </a:t>
            </a:r>
            <a:r>
              <a:rPr lang="en-US" altLang="ko-KR" sz="1400" dirty="0" err="1">
                <a:solidFill>
                  <a:srgbClr val="251A44"/>
                </a:solidFill>
              </a:rPr>
              <a:t>recruteurs</a:t>
            </a:r>
            <a:endParaRPr lang="en-US" altLang="ko-KR" sz="1400" dirty="0">
              <a:solidFill>
                <a:srgbClr val="251A44"/>
              </a:solidFill>
            </a:endParaRPr>
          </a:p>
        </p:txBody>
      </p:sp>
      <p:sp>
        <p:nvSpPr>
          <p:cNvPr id="26" name="TextBox 19">
            <a:extLst>
              <a:ext uri="{FF2B5EF4-FFF2-40B4-BE49-F238E27FC236}">
                <a16:creationId xmlns:a16="http://schemas.microsoft.com/office/drawing/2014/main" id="{C76C8FE9-BB55-8C82-FB3B-70C54F257251}"/>
              </a:ext>
            </a:extLst>
          </p:cNvPr>
          <p:cNvSpPr txBox="1"/>
          <p:nvPr/>
        </p:nvSpPr>
        <p:spPr>
          <a:xfrm>
            <a:off x="7195953" y="5561607"/>
            <a:ext cx="4030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srgbClr val="251A44"/>
                </a:solidFill>
              </a:rPr>
              <a:t>Critères</a:t>
            </a:r>
            <a:r>
              <a:rPr lang="en-US" altLang="ko-KR" sz="1400" dirty="0">
                <a:solidFill>
                  <a:srgbClr val="251A44"/>
                </a:solidFill>
              </a:rPr>
              <a:t> de promotion </a:t>
            </a:r>
            <a:r>
              <a:rPr lang="en-US" altLang="ko-KR" sz="1400" dirty="0" err="1">
                <a:solidFill>
                  <a:srgbClr val="251A44"/>
                </a:solidFill>
              </a:rPr>
              <a:t>objectifs</a:t>
            </a:r>
            <a:endParaRPr lang="en-US" altLang="ko-KR" sz="1400" dirty="0">
              <a:solidFill>
                <a:srgbClr val="251A44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srgbClr val="251A44"/>
                </a:solidFill>
              </a:rPr>
              <a:t>Suivi</a:t>
            </a:r>
            <a:r>
              <a:rPr lang="en-US" altLang="ko-KR" sz="1400" dirty="0">
                <a:solidFill>
                  <a:srgbClr val="251A44"/>
                </a:solidFill>
              </a:rPr>
              <a:t> des promotions</a:t>
            </a:r>
          </a:p>
        </p:txBody>
      </p:sp>
      <p:pic>
        <p:nvPicPr>
          <p:cNvPr id="2" name="그래픽 52">
            <a:extLst>
              <a:ext uri="{FF2B5EF4-FFF2-40B4-BE49-F238E27FC236}">
                <a16:creationId xmlns:a16="http://schemas.microsoft.com/office/drawing/2014/main" id="{68EE5152-3DD2-C169-22D7-75AFEAD4D7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97652" y="3529778"/>
            <a:ext cx="226853" cy="58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2077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4EC1831-2936-4C85-9A14-0387025208A5}"/>
              </a:ext>
            </a:extLst>
          </p:cNvPr>
          <p:cNvSpPr/>
          <p:nvPr/>
        </p:nvSpPr>
        <p:spPr>
          <a:xfrm>
            <a:off x="3164114" y="2088682"/>
            <a:ext cx="5863772" cy="2680636"/>
          </a:xfrm>
          <a:prstGeom prst="rect">
            <a:avLst/>
          </a:prstGeom>
          <a:solidFill>
            <a:srgbClr val="251A44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7200" dirty="0">
                <a:solidFill>
                  <a:srgbClr val="DFD5F6"/>
                </a:solidFill>
                <a:latin typeface="+mj-lt"/>
              </a:rPr>
              <a:t>Thanks !</a:t>
            </a:r>
            <a:endParaRPr lang="ko-KR" altLang="en-US" sz="7200" dirty="0">
              <a:solidFill>
                <a:srgbClr val="DFD5F6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07620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FD2C89C4-6140-4CFE-B1AA-75B2C3BE4335}"/>
              </a:ext>
            </a:extLst>
          </p:cNvPr>
          <p:cNvSpPr txBox="1"/>
          <p:nvPr/>
        </p:nvSpPr>
        <p:spPr>
          <a:xfrm>
            <a:off x="2012867" y="1236849"/>
            <a:ext cx="8178802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b="0" dirty="0" err="1">
                <a:solidFill>
                  <a:srgbClr val="251A44"/>
                </a:solidFill>
                <a:latin typeface="+mj-lt"/>
              </a:rPr>
              <a:t>Contexte</a:t>
            </a:r>
            <a:r>
              <a:rPr lang="en-US" altLang="ko-KR" b="0" dirty="0">
                <a:solidFill>
                  <a:srgbClr val="251A44"/>
                </a:solidFill>
                <a:latin typeface="+mj-lt"/>
              </a:rPr>
              <a:t> et </a:t>
            </a:r>
            <a:r>
              <a:rPr lang="en-US" altLang="ko-KR" b="0" dirty="0" err="1">
                <a:solidFill>
                  <a:srgbClr val="251A44"/>
                </a:solidFill>
                <a:latin typeface="+mj-lt"/>
              </a:rPr>
              <a:t>spécifications</a:t>
            </a:r>
            <a:r>
              <a:rPr lang="en-US" altLang="ko-KR" b="0" dirty="0">
                <a:solidFill>
                  <a:srgbClr val="251A44"/>
                </a:solidFill>
                <a:latin typeface="+mj-lt"/>
              </a:rPr>
              <a:t> des données</a:t>
            </a:r>
            <a:endParaRPr lang="ko-KR" altLang="en-US" b="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6A14F30-DA8F-4A71-9F4E-232C4DA8AAB1}"/>
              </a:ext>
            </a:extLst>
          </p:cNvPr>
          <p:cNvSpPr/>
          <p:nvPr/>
        </p:nvSpPr>
        <p:spPr>
          <a:xfrm>
            <a:off x="1952061" y="2346796"/>
            <a:ext cx="364863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01. </a:t>
            </a:r>
            <a:r>
              <a:rPr lang="en-US" altLang="ko-KR" sz="2000" dirty="0" err="1">
                <a:solidFill>
                  <a:srgbClr val="251A44"/>
                </a:solidFill>
                <a:latin typeface="+mj-lt"/>
              </a:rPr>
              <a:t>Automatiser</a:t>
            </a:r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 la </a:t>
            </a:r>
            <a:r>
              <a:rPr lang="en-US" altLang="ko-KR" sz="2000" dirty="0" err="1">
                <a:solidFill>
                  <a:srgbClr val="251A44"/>
                </a:solidFill>
                <a:latin typeface="+mj-lt"/>
              </a:rPr>
              <a:t>création</a:t>
            </a:r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 d’un rapport sur l’ égalité femmes hommes</a:t>
            </a:r>
            <a:endParaRPr lang="ko-KR" altLang="en-US" sz="20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C4DAA9A-A3A4-45C9-B059-2527DF742AB0}"/>
              </a:ext>
            </a:extLst>
          </p:cNvPr>
          <p:cNvSpPr/>
          <p:nvPr/>
        </p:nvSpPr>
        <p:spPr>
          <a:xfrm>
            <a:off x="6825232" y="2346796"/>
            <a:ext cx="308450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03. </a:t>
            </a:r>
            <a:r>
              <a:rPr lang="en-US" altLang="ko-KR" sz="2000" dirty="0" err="1">
                <a:solidFill>
                  <a:srgbClr val="251A44"/>
                </a:solidFill>
                <a:latin typeface="+mj-lt"/>
              </a:rPr>
              <a:t>Création</a:t>
            </a:r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 d’un </a:t>
            </a:r>
            <a:r>
              <a:rPr lang="en-US" altLang="ko-KR" sz="2000" dirty="0" err="1">
                <a:solidFill>
                  <a:srgbClr val="251A44"/>
                </a:solidFill>
                <a:latin typeface="+mj-lt"/>
              </a:rPr>
              <a:t>fichier</a:t>
            </a:r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 csv des données </a:t>
            </a:r>
            <a:r>
              <a:rPr lang="en-US" altLang="ko-KR" sz="2000" dirty="0" err="1">
                <a:solidFill>
                  <a:srgbClr val="251A44"/>
                </a:solidFill>
                <a:latin typeface="+mj-lt"/>
              </a:rPr>
              <a:t>préparées</a:t>
            </a:r>
            <a:endParaRPr lang="en-US" altLang="ko-KR" sz="2000" dirty="0">
              <a:solidFill>
                <a:srgbClr val="251A44"/>
              </a:solidFill>
              <a:latin typeface="+mj-lt"/>
            </a:endParaRPr>
          </a:p>
          <a:p>
            <a:endParaRPr lang="ko-KR" altLang="en-US" sz="20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138DB3-5449-4156-A309-E4224BFD142E}"/>
              </a:ext>
            </a:extLst>
          </p:cNvPr>
          <p:cNvSpPr txBox="1"/>
          <p:nvPr/>
        </p:nvSpPr>
        <p:spPr>
          <a:xfrm>
            <a:off x="2174383" y="3054682"/>
            <a:ext cx="30845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srgbClr val="251A44"/>
                </a:solidFill>
              </a:rPr>
              <a:t>Utilisation</a:t>
            </a:r>
            <a:r>
              <a:rPr lang="en-US" altLang="ko-KR" sz="1400" dirty="0">
                <a:solidFill>
                  <a:srgbClr val="251A44"/>
                </a:solidFill>
              </a:rPr>
              <a:t> de KNIME</a:t>
            </a:r>
            <a:endParaRPr lang="ko-KR" altLang="en-US" sz="1400" dirty="0">
              <a:solidFill>
                <a:srgbClr val="251A44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C58F1DC-497E-4282-A4FA-397416340F4B}"/>
              </a:ext>
            </a:extLst>
          </p:cNvPr>
          <p:cNvSpPr/>
          <p:nvPr/>
        </p:nvSpPr>
        <p:spPr>
          <a:xfrm>
            <a:off x="1952061" y="4178173"/>
            <a:ext cx="308450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02. </a:t>
            </a:r>
            <a:r>
              <a:rPr lang="fr-FR" altLang="ko-KR" sz="2000" dirty="0">
                <a:solidFill>
                  <a:srgbClr val="251A44"/>
                </a:solidFill>
                <a:latin typeface="+mj-lt"/>
              </a:rPr>
              <a:t>Création des graphiques du diagnostic</a:t>
            </a:r>
          </a:p>
          <a:p>
            <a:endParaRPr lang="ko-KR" altLang="en-US" sz="20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288A655-1F96-4E17-807C-2EEA3056E587}"/>
              </a:ext>
            </a:extLst>
          </p:cNvPr>
          <p:cNvSpPr/>
          <p:nvPr/>
        </p:nvSpPr>
        <p:spPr>
          <a:xfrm>
            <a:off x="6825232" y="4178173"/>
            <a:ext cx="308450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04. </a:t>
            </a:r>
            <a:r>
              <a:rPr lang="en-US" altLang="ko-KR" sz="2000" dirty="0" err="1">
                <a:solidFill>
                  <a:srgbClr val="251A44"/>
                </a:solidFill>
                <a:latin typeface="+mj-lt"/>
              </a:rPr>
              <a:t>Calcule</a:t>
            </a:r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 du score </a:t>
            </a:r>
            <a:r>
              <a:rPr lang="en-US" altLang="ko-KR" sz="2000" dirty="0" err="1">
                <a:solidFill>
                  <a:srgbClr val="251A44"/>
                </a:solidFill>
                <a:latin typeface="+mj-lt"/>
              </a:rPr>
              <a:t>d’égalité</a:t>
            </a:r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 femmes/hommes</a:t>
            </a:r>
            <a:endParaRPr lang="ko-KR" altLang="en-US" sz="2000" dirty="0">
              <a:solidFill>
                <a:srgbClr val="251A44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09280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>
            <a:extLst>
              <a:ext uri="{FF2B5EF4-FFF2-40B4-BE49-F238E27FC236}">
                <a16:creationId xmlns:a16="http://schemas.microsoft.com/office/drawing/2014/main" id="{5F7B02E0-3C1E-40D2-AD5C-7E947970DC49}"/>
              </a:ext>
            </a:extLst>
          </p:cNvPr>
          <p:cNvSpPr txBox="1"/>
          <p:nvPr/>
        </p:nvSpPr>
        <p:spPr>
          <a:xfrm>
            <a:off x="2012867" y="1236849"/>
            <a:ext cx="8178802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b="0" dirty="0" err="1">
                <a:solidFill>
                  <a:srgbClr val="251A44"/>
                </a:solidFill>
                <a:latin typeface="+mj-lt"/>
              </a:rPr>
              <a:t>Contexte</a:t>
            </a:r>
            <a:r>
              <a:rPr lang="en-US" altLang="ko-KR" b="0" dirty="0">
                <a:solidFill>
                  <a:srgbClr val="251A44"/>
                </a:solidFill>
                <a:latin typeface="+mj-lt"/>
              </a:rPr>
              <a:t> et specifications des données</a:t>
            </a:r>
            <a:endParaRPr lang="ko-KR" altLang="en-US" b="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5574C372-E053-49E9-AD72-9D31BC0B2B64}"/>
              </a:ext>
            </a:extLst>
          </p:cNvPr>
          <p:cNvSpPr/>
          <p:nvPr/>
        </p:nvSpPr>
        <p:spPr>
          <a:xfrm>
            <a:off x="4353535" y="3198167"/>
            <a:ext cx="301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251A44"/>
                </a:solidFill>
                <a:latin typeface="+mj-lt"/>
              </a:rPr>
              <a:t>Salarié.csv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9E1D7017-5B91-4B1E-A383-A3927E823703}"/>
              </a:ext>
            </a:extLst>
          </p:cNvPr>
          <p:cNvSpPr/>
          <p:nvPr/>
        </p:nvSpPr>
        <p:spPr>
          <a:xfrm>
            <a:off x="775763" y="3198167"/>
            <a:ext cx="301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251A44"/>
                </a:solidFill>
                <a:latin typeface="+mj-lt"/>
              </a:rPr>
              <a:t>Info_Pro.csv</a:t>
            </a: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48DF9CA9-E9AA-4CCC-AA35-54EC353212C7}"/>
              </a:ext>
            </a:extLst>
          </p:cNvPr>
          <p:cNvSpPr/>
          <p:nvPr/>
        </p:nvSpPr>
        <p:spPr>
          <a:xfrm>
            <a:off x="7938082" y="3198166"/>
            <a:ext cx="301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251A44"/>
                </a:solidFill>
                <a:latin typeface="+mj-lt"/>
              </a:rPr>
              <a:t>Rémunération.csv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7735E89D-03B1-1BE2-81BE-7E32B096BAD1}"/>
              </a:ext>
            </a:extLst>
          </p:cNvPr>
          <p:cNvGrpSpPr/>
          <p:nvPr/>
        </p:nvGrpSpPr>
        <p:grpSpPr>
          <a:xfrm>
            <a:off x="1854485" y="2077761"/>
            <a:ext cx="848606" cy="848604"/>
            <a:chOff x="2321743" y="2773128"/>
            <a:chExt cx="1259658" cy="1259656"/>
          </a:xfrm>
        </p:grpSpPr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9A03321B-97E8-4CB3-B797-CA633F7A48BB}"/>
                </a:ext>
              </a:extLst>
            </p:cNvPr>
            <p:cNvSpPr/>
            <p:nvPr/>
          </p:nvSpPr>
          <p:spPr>
            <a:xfrm>
              <a:off x="2321743" y="2773128"/>
              <a:ext cx="1259658" cy="1259656"/>
            </a:xfrm>
            <a:prstGeom prst="ellipse">
              <a:avLst/>
            </a:prstGeom>
            <a:solidFill>
              <a:srgbClr val="251A44"/>
            </a:solidFill>
            <a:ln w="762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 dirty="0">
                <a:solidFill>
                  <a:srgbClr val="DFD5F6"/>
                </a:solidFill>
                <a:latin typeface="+mj-lt"/>
              </a:endParaRPr>
            </a:p>
          </p:txBody>
        </p:sp>
        <p:pic>
          <p:nvPicPr>
            <p:cNvPr id="2" name="그래픽 623">
              <a:extLst>
                <a:ext uri="{FF2B5EF4-FFF2-40B4-BE49-F238E27FC236}">
                  <a16:creationId xmlns:a16="http://schemas.microsoft.com/office/drawing/2014/main" id="{CDE23E60-8E25-1991-41C4-A080772053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705951" y="3082478"/>
              <a:ext cx="492854" cy="589019"/>
            </a:xfrm>
            <a:prstGeom prst="rect">
              <a:avLst/>
            </a:prstGeom>
          </p:spPr>
        </p:pic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2BCC7C0B-4692-D913-E6B7-75DCF6D11EB6}"/>
              </a:ext>
            </a:extLst>
          </p:cNvPr>
          <p:cNvGrpSpPr/>
          <p:nvPr/>
        </p:nvGrpSpPr>
        <p:grpSpPr>
          <a:xfrm>
            <a:off x="5439032" y="2077761"/>
            <a:ext cx="848606" cy="848604"/>
            <a:chOff x="2321743" y="2773128"/>
            <a:chExt cx="1259658" cy="1259656"/>
          </a:xfrm>
        </p:grpSpPr>
        <p:sp>
          <p:nvSpPr>
            <p:cNvPr id="11" name="타원 57">
              <a:extLst>
                <a:ext uri="{FF2B5EF4-FFF2-40B4-BE49-F238E27FC236}">
                  <a16:creationId xmlns:a16="http://schemas.microsoft.com/office/drawing/2014/main" id="{485595D3-F343-E8DB-86E4-6FFC268DE435}"/>
                </a:ext>
              </a:extLst>
            </p:cNvPr>
            <p:cNvSpPr/>
            <p:nvPr/>
          </p:nvSpPr>
          <p:spPr>
            <a:xfrm>
              <a:off x="2321743" y="2773128"/>
              <a:ext cx="1259658" cy="1259656"/>
            </a:xfrm>
            <a:prstGeom prst="ellipse">
              <a:avLst/>
            </a:prstGeom>
            <a:solidFill>
              <a:srgbClr val="251A44"/>
            </a:solidFill>
            <a:ln w="762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 dirty="0">
                <a:solidFill>
                  <a:srgbClr val="DFD5F6"/>
                </a:solidFill>
                <a:latin typeface="+mj-lt"/>
              </a:endParaRPr>
            </a:p>
          </p:txBody>
        </p:sp>
        <p:pic>
          <p:nvPicPr>
            <p:cNvPr id="12" name="그래픽 623">
              <a:extLst>
                <a:ext uri="{FF2B5EF4-FFF2-40B4-BE49-F238E27FC236}">
                  <a16:creationId xmlns:a16="http://schemas.microsoft.com/office/drawing/2014/main" id="{AECF4510-0F3E-63AC-1609-BB08B60E8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705951" y="3082478"/>
              <a:ext cx="492854" cy="589019"/>
            </a:xfrm>
            <a:prstGeom prst="rect">
              <a:avLst/>
            </a:prstGeom>
          </p:spPr>
        </p:pic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AC43A628-C137-9CA9-6993-26F4D9A2323B}"/>
              </a:ext>
            </a:extLst>
          </p:cNvPr>
          <p:cNvGrpSpPr/>
          <p:nvPr/>
        </p:nvGrpSpPr>
        <p:grpSpPr>
          <a:xfrm>
            <a:off x="9023579" y="2077761"/>
            <a:ext cx="848606" cy="848604"/>
            <a:chOff x="2321743" y="2773128"/>
            <a:chExt cx="1259658" cy="1259656"/>
          </a:xfrm>
        </p:grpSpPr>
        <p:sp>
          <p:nvSpPr>
            <p:cNvPr id="14" name="타원 57">
              <a:extLst>
                <a:ext uri="{FF2B5EF4-FFF2-40B4-BE49-F238E27FC236}">
                  <a16:creationId xmlns:a16="http://schemas.microsoft.com/office/drawing/2014/main" id="{90A6287B-C19D-18FD-EF1A-DAB9E17E829E}"/>
                </a:ext>
              </a:extLst>
            </p:cNvPr>
            <p:cNvSpPr/>
            <p:nvPr/>
          </p:nvSpPr>
          <p:spPr>
            <a:xfrm>
              <a:off x="2321743" y="2773128"/>
              <a:ext cx="1259658" cy="1259656"/>
            </a:xfrm>
            <a:prstGeom prst="ellipse">
              <a:avLst/>
            </a:prstGeom>
            <a:solidFill>
              <a:srgbClr val="251A44"/>
            </a:solidFill>
            <a:ln w="762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 dirty="0">
                <a:solidFill>
                  <a:srgbClr val="DFD5F6"/>
                </a:solidFill>
                <a:latin typeface="+mj-lt"/>
              </a:endParaRPr>
            </a:p>
          </p:txBody>
        </p:sp>
        <p:pic>
          <p:nvPicPr>
            <p:cNvPr id="15" name="그래픽 623">
              <a:extLst>
                <a:ext uri="{FF2B5EF4-FFF2-40B4-BE49-F238E27FC236}">
                  <a16:creationId xmlns:a16="http://schemas.microsoft.com/office/drawing/2014/main" id="{6F628F1A-B791-8542-1B6B-DBCE1E7327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705951" y="3082478"/>
              <a:ext cx="492854" cy="589019"/>
            </a:xfrm>
            <a:prstGeom prst="rect">
              <a:avLst/>
            </a:prstGeom>
          </p:spPr>
        </p:pic>
      </p:grpSp>
      <p:sp>
        <p:nvSpPr>
          <p:cNvPr id="16" name="TextBox 19">
            <a:extLst>
              <a:ext uri="{FF2B5EF4-FFF2-40B4-BE49-F238E27FC236}">
                <a16:creationId xmlns:a16="http://schemas.microsoft.com/office/drawing/2014/main" id="{19A9E514-2C98-03DD-5BCC-33D82DD78B7F}"/>
              </a:ext>
            </a:extLst>
          </p:cNvPr>
          <p:cNvSpPr txBox="1"/>
          <p:nvPr/>
        </p:nvSpPr>
        <p:spPr>
          <a:xfrm>
            <a:off x="1536156" y="3748079"/>
            <a:ext cx="30845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srgbClr val="251A44"/>
                </a:solidFill>
              </a:rPr>
              <a:t>Id_salarié</a:t>
            </a:r>
            <a:endParaRPr lang="en-US" altLang="ko-KR" sz="1400" dirty="0">
              <a:solidFill>
                <a:srgbClr val="251A44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srgbClr val="251A44"/>
                </a:solidFill>
              </a:rPr>
              <a:t>Ancienneté_an</a:t>
            </a:r>
            <a:endParaRPr lang="en-US" altLang="ko-KR" sz="1400" dirty="0">
              <a:solidFill>
                <a:srgbClr val="251A44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251A44"/>
                </a:solidFill>
              </a:rPr>
              <a:t>Distance domicile/Travail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251A44"/>
                </a:solidFill>
              </a:rPr>
              <a:t>Service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srgbClr val="251A44"/>
                </a:solidFill>
              </a:rPr>
              <a:t>Work_accident</a:t>
            </a:r>
            <a:endParaRPr lang="en-US" altLang="ko-KR" sz="1400" dirty="0">
              <a:solidFill>
                <a:srgbClr val="251A44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srgbClr val="251A44"/>
                </a:solidFill>
              </a:rPr>
              <a:t>Niveau</a:t>
            </a:r>
            <a:r>
              <a:rPr lang="en-US" altLang="ko-KR" sz="1400" dirty="0">
                <a:solidFill>
                  <a:srgbClr val="251A44"/>
                </a:solidFill>
              </a:rPr>
              <a:t> de satisfaction</a:t>
            </a:r>
            <a:endParaRPr lang="ko-KR" altLang="en-US" sz="1400" dirty="0">
              <a:solidFill>
                <a:srgbClr val="251A44"/>
              </a:solidFill>
            </a:endParaRPr>
          </a:p>
        </p:txBody>
      </p:sp>
      <p:sp>
        <p:nvSpPr>
          <p:cNvPr id="17" name="TextBox 19">
            <a:extLst>
              <a:ext uri="{FF2B5EF4-FFF2-40B4-BE49-F238E27FC236}">
                <a16:creationId xmlns:a16="http://schemas.microsoft.com/office/drawing/2014/main" id="{02AC1C1E-69F9-B30C-4850-3A127D6AD607}"/>
              </a:ext>
            </a:extLst>
          </p:cNvPr>
          <p:cNvSpPr txBox="1"/>
          <p:nvPr/>
        </p:nvSpPr>
        <p:spPr>
          <a:xfrm>
            <a:off x="5182999" y="3748079"/>
            <a:ext cx="308450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srgbClr val="251A44"/>
                </a:solidFill>
              </a:rPr>
              <a:t>Id_salarié</a:t>
            </a:r>
            <a:endParaRPr lang="en-US" altLang="ko-KR" sz="1400" dirty="0">
              <a:solidFill>
                <a:srgbClr val="251A44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srgbClr val="251A44"/>
                </a:solidFill>
              </a:rPr>
              <a:t>Sexe</a:t>
            </a:r>
            <a:endParaRPr lang="en-US" altLang="ko-KR" sz="1400" dirty="0">
              <a:solidFill>
                <a:srgbClr val="251A44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srgbClr val="251A44"/>
                </a:solidFill>
              </a:rPr>
              <a:t>Prénom</a:t>
            </a:r>
            <a:r>
              <a:rPr lang="en-US" altLang="ko-KR" sz="1400" dirty="0">
                <a:solidFill>
                  <a:srgbClr val="251A44"/>
                </a:solidFill>
              </a:rPr>
              <a:t>/Nom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251A44"/>
                </a:solidFill>
              </a:rPr>
              <a:t>Telephone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srgbClr val="251A44"/>
                </a:solidFill>
              </a:rPr>
              <a:t>Date_naissance</a:t>
            </a:r>
            <a:endParaRPr lang="en-US" altLang="ko-KR" sz="1400" dirty="0">
              <a:solidFill>
                <a:srgbClr val="251A44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251A44"/>
                </a:solidFill>
              </a:rPr>
              <a:t>Etat Civil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251A44"/>
                </a:solidFill>
              </a:rPr>
              <a:t>Congé </a:t>
            </a:r>
            <a:r>
              <a:rPr lang="en-US" altLang="ko-KR" sz="1400" dirty="0" err="1">
                <a:solidFill>
                  <a:srgbClr val="251A44"/>
                </a:solidFill>
              </a:rPr>
              <a:t>maternité</a:t>
            </a:r>
            <a:r>
              <a:rPr lang="en-US" altLang="ko-KR" sz="1400" dirty="0">
                <a:solidFill>
                  <a:srgbClr val="251A44"/>
                </a:solidFill>
              </a:rPr>
              <a:t> A-1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251A44"/>
                </a:solidFill>
              </a:rPr>
              <a:t>Enfants</a:t>
            </a:r>
            <a:endParaRPr lang="ko-KR" altLang="en-US" sz="1400" dirty="0">
              <a:solidFill>
                <a:srgbClr val="251A44"/>
              </a:solidFill>
            </a:endParaRPr>
          </a:p>
        </p:txBody>
      </p:sp>
      <p:sp>
        <p:nvSpPr>
          <p:cNvPr id="18" name="TextBox 19">
            <a:extLst>
              <a:ext uri="{FF2B5EF4-FFF2-40B4-BE49-F238E27FC236}">
                <a16:creationId xmlns:a16="http://schemas.microsoft.com/office/drawing/2014/main" id="{2A1A4F16-4197-8A2B-F0C2-BF22D8EEB15E}"/>
              </a:ext>
            </a:extLst>
          </p:cNvPr>
          <p:cNvSpPr txBox="1"/>
          <p:nvPr/>
        </p:nvSpPr>
        <p:spPr>
          <a:xfrm>
            <a:off x="8428000" y="3748079"/>
            <a:ext cx="308450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srgbClr val="251A44"/>
                </a:solidFill>
              </a:rPr>
              <a:t>Id_salarié</a:t>
            </a:r>
            <a:endParaRPr lang="en-US" altLang="ko-KR" sz="1400" dirty="0">
              <a:solidFill>
                <a:srgbClr val="251A44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srgbClr val="251A44"/>
                </a:solidFill>
              </a:rPr>
              <a:t>Contrat</a:t>
            </a:r>
            <a:endParaRPr lang="en-US" altLang="ko-KR" sz="1400" dirty="0">
              <a:solidFill>
                <a:srgbClr val="251A44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251A44"/>
                </a:solidFill>
              </a:rPr>
              <a:t>Durée Hebdo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srgbClr val="251A44"/>
                </a:solidFill>
              </a:rPr>
              <a:t>Salaire</a:t>
            </a:r>
            <a:r>
              <a:rPr lang="en-US" altLang="ko-KR" sz="1400" dirty="0">
                <a:solidFill>
                  <a:srgbClr val="251A44"/>
                </a:solidFill>
              </a:rPr>
              <a:t> base </a:t>
            </a:r>
            <a:r>
              <a:rPr lang="en-US" altLang="ko-KR" sz="1400" dirty="0" err="1">
                <a:solidFill>
                  <a:srgbClr val="251A44"/>
                </a:solidFill>
              </a:rPr>
              <a:t>mensuel</a:t>
            </a:r>
            <a:endParaRPr lang="en-US" altLang="ko-KR" sz="1400" dirty="0">
              <a:solidFill>
                <a:srgbClr val="251A44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251A44"/>
                </a:solidFill>
              </a:rPr>
              <a:t>%</a:t>
            </a:r>
            <a:r>
              <a:rPr lang="en-US" altLang="ko-KR" sz="1400" dirty="0" err="1">
                <a:solidFill>
                  <a:srgbClr val="251A44"/>
                </a:solidFill>
              </a:rPr>
              <a:t>variable_moyen</a:t>
            </a:r>
            <a:endParaRPr lang="en-US" altLang="ko-KR" sz="1400" dirty="0">
              <a:solidFill>
                <a:srgbClr val="251A44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251A44"/>
                </a:solidFill>
              </a:rPr>
              <a:t>Augmentation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251A44"/>
                </a:solidFill>
              </a:rPr>
              <a:t>Promotion</a:t>
            </a:r>
            <a:endParaRPr lang="ko-KR" altLang="en-US" sz="1400" dirty="0">
              <a:solidFill>
                <a:srgbClr val="251A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1182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9D96223A-3D6C-4E49-B39A-8CBA73962678}"/>
              </a:ext>
            </a:extLst>
          </p:cNvPr>
          <p:cNvSpPr txBox="1"/>
          <p:nvPr/>
        </p:nvSpPr>
        <p:spPr>
          <a:xfrm>
            <a:off x="3738014" y="865764"/>
            <a:ext cx="5807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>
                <a:solidFill>
                  <a:srgbClr val="251A44"/>
                </a:solidFill>
                <a:latin typeface="+mj-lt"/>
                <a:cs typeface="Arial" panose="020B0604020202020204" pitchFamily="34" charset="0"/>
              </a:rPr>
              <a:t>Analyse</a:t>
            </a:r>
            <a:r>
              <a:rPr lang="en-US" altLang="ko-KR" sz="2800" dirty="0">
                <a:solidFill>
                  <a:srgbClr val="251A44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US" altLang="ko-KR" sz="2800" dirty="0" err="1">
                <a:solidFill>
                  <a:srgbClr val="251A44"/>
                </a:solidFill>
                <a:latin typeface="+mj-lt"/>
                <a:cs typeface="Arial" panose="020B0604020202020204" pitchFamily="34" charset="0"/>
              </a:rPr>
              <a:t>exploratoire</a:t>
            </a:r>
            <a:r>
              <a:rPr lang="en-US" altLang="ko-KR" sz="2800" dirty="0">
                <a:solidFill>
                  <a:srgbClr val="251A44"/>
                </a:solidFill>
                <a:latin typeface="+mj-lt"/>
                <a:cs typeface="Arial" panose="020B0604020202020204" pitchFamily="34" charset="0"/>
              </a:rPr>
              <a:t> des données</a:t>
            </a:r>
            <a:endParaRPr lang="ko-KR" altLang="en-US" sz="2800" dirty="0">
              <a:solidFill>
                <a:srgbClr val="251A44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1313C92-86B2-4308-8EBE-C7B2E8906103}"/>
              </a:ext>
            </a:extLst>
          </p:cNvPr>
          <p:cNvSpPr/>
          <p:nvPr/>
        </p:nvSpPr>
        <p:spPr>
          <a:xfrm>
            <a:off x="2515383" y="2043121"/>
            <a:ext cx="2445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251A44"/>
                </a:solidFill>
                <a:latin typeface="+mj-lt"/>
              </a:rPr>
              <a:t>01. </a:t>
            </a:r>
            <a:r>
              <a:rPr lang="en-US" altLang="ko-KR" sz="2400" dirty="0" err="1">
                <a:solidFill>
                  <a:srgbClr val="251A44"/>
                </a:solidFill>
                <a:latin typeface="+mj-lt"/>
              </a:rPr>
              <a:t>Collecte</a:t>
            </a:r>
            <a:endParaRPr lang="en-US" altLang="ko-KR" sz="24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9E9831BC-292A-4D27-9CBC-91FD90C43F80}"/>
              </a:ext>
            </a:extLst>
          </p:cNvPr>
          <p:cNvSpPr/>
          <p:nvPr/>
        </p:nvSpPr>
        <p:spPr>
          <a:xfrm>
            <a:off x="7198636" y="2043121"/>
            <a:ext cx="2445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251A44"/>
                </a:solidFill>
                <a:latin typeface="+mj-lt"/>
              </a:rPr>
              <a:t>03. Agrégation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60E33CED-9896-4159-B47C-D85D94A1A215}"/>
              </a:ext>
            </a:extLst>
          </p:cNvPr>
          <p:cNvSpPr/>
          <p:nvPr/>
        </p:nvSpPr>
        <p:spPr>
          <a:xfrm>
            <a:off x="2515383" y="3948312"/>
            <a:ext cx="30961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251A44"/>
                </a:solidFill>
                <a:latin typeface="+mj-lt"/>
              </a:rPr>
              <a:t>02. </a:t>
            </a:r>
            <a:r>
              <a:rPr lang="en-US" altLang="ko-KR" sz="2400" dirty="0" err="1">
                <a:solidFill>
                  <a:srgbClr val="251A44"/>
                </a:solidFill>
                <a:latin typeface="+mj-lt"/>
              </a:rPr>
              <a:t>Cohérence</a:t>
            </a:r>
            <a:r>
              <a:rPr lang="en-US" altLang="ko-KR" sz="2400" dirty="0">
                <a:solidFill>
                  <a:srgbClr val="251A44"/>
                </a:solidFill>
                <a:latin typeface="+mj-lt"/>
              </a:rPr>
              <a:t> des données</a:t>
            </a:r>
          </a:p>
        </p:txBody>
      </p:sp>
      <p:sp>
        <p:nvSpPr>
          <p:cNvPr id="4" name="직사각형 34">
            <a:extLst>
              <a:ext uri="{FF2B5EF4-FFF2-40B4-BE49-F238E27FC236}">
                <a16:creationId xmlns:a16="http://schemas.microsoft.com/office/drawing/2014/main" id="{C518A92D-1054-958C-CF28-C87C88922F9C}"/>
              </a:ext>
            </a:extLst>
          </p:cNvPr>
          <p:cNvSpPr/>
          <p:nvPr/>
        </p:nvSpPr>
        <p:spPr>
          <a:xfrm>
            <a:off x="7198636" y="3987571"/>
            <a:ext cx="2445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251A44"/>
                </a:solidFill>
                <a:latin typeface="+mj-lt"/>
              </a:rPr>
              <a:t>04. </a:t>
            </a:r>
            <a:r>
              <a:rPr lang="en-US" altLang="ko-KR" sz="2400" dirty="0" err="1">
                <a:solidFill>
                  <a:srgbClr val="251A44"/>
                </a:solidFill>
                <a:latin typeface="+mj-lt"/>
              </a:rPr>
              <a:t>Anonymiser</a:t>
            </a:r>
            <a:endParaRPr lang="en-US" altLang="ko-KR" sz="24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5" name="TextBox 19">
            <a:extLst>
              <a:ext uri="{FF2B5EF4-FFF2-40B4-BE49-F238E27FC236}">
                <a16:creationId xmlns:a16="http://schemas.microsoft.com/office/drawing/2014/main" id="{7AD28891-9458-5712-4E51-F6549626E9BE}"/>
              </a:ext>
            </a:extLst>
          </p:cNvPr>
          <p:cNvSpPr txBox="1"/>
          <p:nvPr/>
        </p:nvSpPr>
        <p:spPr>
          <a:xfrm>
            <a:off x="2515382" y="2699810"/>
            <a:ext cx="3084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srgbClr val="251A44"/>
                </a:solidFill>
              </a:rPr>
              <a:t>Utilisation</a:t>
            </a:r>
            <a:r>
              <a:rPr lang="en-US" altLang="ko-KR" sz="1400" dirty="0">
                <a:solidFill>
                  <a:srgbClr val="251A44"/>
                </a:solidFill>
              </a:rPr>
              <a:t> des </a:t>
            </a:r>
            <a:r>
              <a:rPr lang="en-US" altLang="ko-KR" sz="1400" dirty="0" err="1">
                <a:solidFill>
                  <a:srgbClr val="251A44"/>
                </a:solidFill>
              </a:rPr>
              <a:t>fichiers</a:t>
            </a:r>
            <a:r>
              <a:rPr lang="en-US" altLang="ko-KR" sz="1400" dirty="0">
                <a:solidFill>
                  <a:srgbClr val="251A44"/>
                </a:solidFill>
              </a:rPr>
              <a:t> csv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251A44"/>
                </a:solidFill>
              </a:rPr>
              <a:t>Lecture des </a:t>
            </a:r>
            <a:r>
              <a:rPr lang="en-US" altLang="ko-KR" sz="1400" dirty="0" err="1">
                <a:solidFill>
                  <a:srgbClr val="251A44"/>
                </a:solidFill>
              </a:rPr>
              <a:t>fichiers</a:t>
            </a:r>
            <a:r>
              <a:rPr lang="en-US" altLang="ko-KR" sz="1400" dirty="0">
                <a:solidFill>
                  <a:srgbClr val="251A44"/>
                </a:solidFill>
              </a:rPr>
              <a:t> csv</a:t>
            </a:r>
            <a:endParaRPr lang="ko-KR" altLang="en-US" sz="1400" dirty="0">
              <a:solidFill>
                <a:srgbClr val="251A44"/>
              </a:solidFill>
            </a:endParaRPr>
          </a:p>
        </p:txBody>
      </p:sp>
      <p:sp>
        <p:nvSpPr>
          <p:cNvPr id="6" name="TextBox 19">
            <a:extLst>
              <a:ext uri="{FF2B5EF4-FFF2-40B4-BE49-F238E27FC236}">
                <a16:creationId xmlns:a16="http://schemas.microsoft.com/office/drawing/2014/main" id="{0821CC1D-F37D-7C8A-9004-09E9C7F7022F}"/>
              </a:ext>
            </a:extLst>
          </p:cNvPr>
          <p:cNvSpPr txBox="1"/>
          <p:nvPr/>
        </p:nvSpPr>
        <p:spPr>
          <a:xfrm>
            <a:off x="2515382" y="4605001"/>
            <a:ext cx="30845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251A44"/>
                </a:solidFill>
              </a:rPr>
              <a:t>Gestion des </a:t>
            </a:r>
            <a:r>
              <a:rPr lang="en-US" altLang="ko-KR" sz="1400" dirty="0" err="1">
                <a:solidFill>
                  <a:srgbClr val="251A44"/>
                </a:solidFill>
              </a:rPr>
              <a:t>valeurs</a:t>
            </a:r>
            <a:r>
              <a:rPr lang="en-US" altLang="ko-KR" sz="1400" dirty="0">
                <a:solidFill>
                  <a:srgbClr val="251A44"/>
                </a:solidFill>
              </a:rPr>
              <a:t> </a:t>
            </a:r>
            <a:r>
              <a:rPr lang="en-US" altLang="ko-KR" sz="1400" dirty="0" err="1">
                <a:solidFill>
                  <a:srgbClr val="251A44"/>
                </a:solidFill>
              </a:rPr>
              <a:t>manquantes</a:t>
            </a:r>
            <a:endParaRPr lang="en-US" altLang="ko-KR" sz="1400" dirty="0">
              <a:solidFill>
                <a:srgbClr val="251A44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srgbClr val="251A44"/>
                </a:solidFill>
              </a:rPr>
              <a:t>Filtrage</a:t>
            </a:r>
            <a:r>
              <a:rPr lang="en-US" altLang="ko-KR" sz="1400" dirty="0">
                <a:solidFill>
                  <a:srgbClr val="251A44"/>
                </a:solidFill>
              </a:rPr>
              <a:t> des </a:t>
            </a:r>
            <a:r>
              <a:rPr lang="en-US" altLang="ko-KR" sz="1400" dirty="0" err="1">
                <a:solidFill>
                  <a:srgbClr val="251A44"/>
                </a:solidFill>
              </a:rPr>
              <a:t>lignes</a:t>
            </a:r>
            <a:endParaRPr lang="en-US" altLang="ko-KR" sz="1400" dirty="0">
              <a:solidFill>
                <a:srgbClr val="251A44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251A44"/>
                </a:solidFill>
              </a:rPr>
              <a:t>Suppression des données non </a:t>
            </a:r>
            <a:r>
              <a:rPr lang="en-US" altLang="ko-KR" sz="1400" dirty="0" err="1">
                <a:solidFill>
                  <a:srgbClr val="251A44"/>
                </a:solidFill>
              </a:rPr>
              <a:t>pertinentes</a:t>
            </a:r>
            <a:endParaRPr lang="en-US" altLang="ko-KR" sz="1400" dirty="0">
              <a:solidFill>
                <a:srgbClr val="251A44"/>
              </a:solidFill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srgbClr val="251A44"/>
                </a:solidFill>
              </a:rPr>
              <a:t>Calcul</a:t>
            </a:r>
            <a:r>
              <a:rPr lang="en-US" altLang="ko-KR" sz="1400" dirty="0">
                <a:solidFill>
                  <a:srgbClr val="251A44"/>
                </a:solidFill>
              </a:rPr>
              <a:t> de variables </a:t>
            </a:r>
            <a:r>
              <a:rPr lang="en-US" altLang="ko-KR" sz="1400" dirty="0" err="1">
                <a:solidFill>
                  <a:srgbClr val="251A44"/>
                </a:solidFill>
              </a:rPr>
              <a:t>dérivées</a:t>
            </a:r>
            <a:endParaRPr lang="ko-KR" altLang="en-US" sz="1400" dirty="0">
              <a:solidFill>
                <a:srgbClr val="251A44"/>
              </a:solidFill>
            </a:endParaRPr>
          </a:p>
        </p:txBody>
      </p:sp>
      <p:sp>
        <p:nvSpPr>
          <p:cNvPr id="7" name="TextBox 19">
            <a:extLst>
              <a:ext uri="{FF2B5EF4-FFF2-40B4-BE49-F238E27FC236}">
                <a16:creationId xmlns:a16="http://schemas.microsoft.com/office/drawing/2014/main" id="{9F51459B-FF2B-5864-90FD-677E5131A2DE}"/>
              </a:ext>
            </a:extLst>
          </p:cNvPr>
          <p:cNvSpPr txBox="1"/>
          <p:nvPr/>
        </p:nvSpPr>
        <p:spPr>
          <a:xfrm>
            <a:off x="7198635" y="2656570"/>
            <a:ext cx="30845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251A44"/>
                </a:solidFill>
              </a:rPr>
              <a:t>Jointure des données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srgbClr val="251A44"/>
                </a:solidFill>
              </a:rPr>
              <a:t>Vérification</a:t>
            </a:r>
            <a:r>
              <a:rPr lang="en-US" altLang="ko-KR" sz="1400" dirty="0">
                <a:solidFill>
                  <a:srgbClr val="251A44"/>
                </a:solidFill>
              </a:rPr>
              <a:t> de </a:t>
            </a:r>
            <a:r>
              <a:rPr lang="en-US" altLang="ko-KR" sz="1400" dirty="0" err="1">
                <a:solidFill>
                  <a:srgbClr val="251A44"/>
                </a:solidFill>
              </a:rPr>
              <a:t>l’unicité</a:t>
            </a:r>
            <a:r>
              <a:rPr lang="en-US" altLang="ko-KR" sz="1400" dirty="0">
                <a:solidFill>
                  <a:srgbClr val="251A44"/>
                </a:solidFill>
              </a:rPr>
              <a:t> des données</a:t>
            </a:r>
            <a:endParaRPr lang="ko-KR" altLang="en-US" sz="1400" dirty="0">
              <a:solidFill>
                <a:srgbClr val="251A44"/>
              </a:solidFill>
            </a:endParaRPr>
          </a:p>
        </p:txBody>
      </p:sp>
      <p:sp>
        <p:nvSpPr>
          <p:cNvPr id="8" name="TextBox 19">
            <a:extLst>
              <a:ext uri="{FF2B5EF4-FFF2-40B4-BE49-F238E27FC236}">
                <a16:creationId xmlns:a16="http://schemas.microsoft.com/office/drawing/2014/main" id="{50CAEA09-2666-20EC-E787-1128F2E8DB1F}"/>
              </a:ext>
            </a:extLst>
          </p:cNvPr>
          <p:cNvSpPr txBox="1"/>
          <p:nvPr/>
        </p:nvSpPr>
        <p:spPr>
          <a:xfrm>
            <a:off x="7198635" y="4605001"/>
            <a:ext cx="30845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251A44"/>
                </a:solidFill>
              </a:rPr>
              <a:t>Suppression des données à </a:t>
            </a:r>
            <a:r>
              <a:rPr lang="en-US" altLang="ko-KR" sz="1400" dirty="0" err="1">
                <a:solidFill>
                  <a:srgbClr val="251A44"/>
                </a:solidFill>
              </a:rPr>
              <a:t>caractère</a:t>
            </a:r>
            <a:r>
              <a:rPr lang="en-US" altLang="ko-KR" sz="1400" dirty="0">
                <a:solidFill>
                  <a:srgbClr val="251A44"/>
                </a:solidFill>
              </a:rPr>
              <a:t> personnel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srgbClr val="251A44"/>
                </a:solidFill>
              </a:rPr>
              <a:t>Changement</a:t>
            </a:r>
            <a:r>
              <a:rPr lang="en-US" altLang="ko-KR" sz="1400" dirty="0">
                <a:solidFill>
                  <a:srgbClr val="251A44"/>
                </a:solidFill>
              </a:rPr>
              <a:t> des </a:t>
            </a:r>
            <a:r>
              <a:rPr lang="en-US" altLang="ko-KR" sz="1400" dirty="0" err="1">
                <a:solidFill>
                  <a:srgbClr val="251A44"/>
                </a:solidFill>
              </a:rPr>
              <a:t>identifiants</a:t>
            </a:r>
            <a:r>
              <a:rPr lang="en-US" altLang="ko-KR" sz="1400" dirty="0">
                <a:solidFill>
                  <a:srgbClr val="251A44"/>
                </a:solidFill>
              </a:rPr>
              <a:t> des </a:t>
            </a:r>
            <a:r>
              <a:rPr lang="en-US" altLang="ko-KR" sz="1400" dirty="0" err="1">
                <a:solidFill>
                  <a:srgbClr val="251A44"/>
                </a:solidFill>
              </a:rPr>
              <a:t>salariés</a:t>
            </a:r>
            <a:endParaRPr lang="ko-KR" altLang="en-US" sz="1400" dirty="0">
              <a:solidFill>
                <a:srgbClr val="251A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4909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9D34C294-5FCA-4A34-8E82-BC259DFC7E78}"/>
              </a:ext>
            </a:extLst>
          </p:cNvPr>
          <p:cNvCxnSpPr>
            <a:cxnSpLocks/>
            <a:stCxn id="30" idx="6"/>
            <a:endCxn id="3" idx="2"/>
          </p:cNvCxnSpPr>
          <p:nvPr/>
        </p:nvCxnSpPr>
        <p:spPr>
          <a:xfrm>
            <a:off x="1503291" y="3142133"/>
            <a:ext cx="9086054" cy="0"/>
          </a:xfrm>
          <a:prstGeom prst="line">
            <a:avLst/>
          </a:prstGeom>
          <a:ln w="92075" cap="rnd">
            <a:solidFill>
              <a:srgbClr val="251A44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타원 29">
            <a:extLst>
              <a:ext uri="{FF2B5EF4-FFF2-40B4-BE49-F238E27FC236}">
                <a16:creationId xmlns:a16="http://schemas.microsoft.com/office/drawing/2014/main" id="{5110CC2C-E745-4B8B-92A0-2D29E47F0E1E}"/>
              </a:ext>
            </a:extLst>
          </p:cNvPr>
          <p:cNvSpPr/>
          <p:nvPr/>
        </p:nvSpPr>
        <p:spPr>
          <a:xfrm>
            <a:off x="1249299" y="3015137"/>
            <a:ext cx="253992" cy="253992"/>
          </a:xfrm>
          <a:prstGeom prst="ellipse">
            <a:avLst/>
          </a:prstGeom>
          <a:solidFill>
            <a:srgbClr val="DFD5F6"/>
          </a:solidFill>
          <a:ln w="92075" cap="flat">
            <a:solidFill>
              <a:srgbClr val="251A44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>
              <a:solidFill>
                <a:srgbClr val="251A44"/>
              </a:solidFill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B60F15F-AF60-4F34-9B54-DE6147475C92}"/>
              </a:ext>
            </a:extLst>
          </p:cNvPr>
          <p:cNvSpPr/>
          <p:nvPr/>
        </p:nvSpPr>
        <p:spPr>
          <a:xfrm>
            <a:off x="453532" y="2485193"/>
            <a:ext cx="1836124" cy="461665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ko-KR" sz="2400" dirty="0" err="1">
                <a:solidFill>
                  <a:srgbClr val="251A44"/>
                </a:solidFill>
                <a:latin typeface="+mj-lt"/>
              </a:rPr>
              <a:t>Embauche</a:t>
            </a:r>
            <a:endParaRPr lang="en-US" altLang="ko-KR" sz="24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C959E99-61A6-40A4-A230-2B8EDA818E00}"/>
              </a:ext>
            </a:extLst>
          </p:cNvPr>
          <p:cNvSpPr/>
          <p:nvPr/>
        </p:nvSpPr>
        <p:spPr>
          <a:xfrm>
            <a:off x="301620" y="3617125"/>
            <a:ext cx="2139950" cy="707886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algn="ctr"/>
            <a:r>
              <a:rPr lang="fr-FR" altLang="ko-KR" sz="2000" dirty="0">
                <a:solidFill>
                  <a:srgbClr val="251A44"/>
                </a:solidFill>
                <a:latin typeface="+mj-lt"/>
              </a:rPr>
              <a:t>Répartition des effectifs selon l’âge</a:t>
            </a:r>
            <a:endParaRPr lang="en-US" altLang="ko-KR" sz="20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0AADD2A4-21BD-4C1D-AC07-B63D85D9D1F0}"/>
              </a:ext>
            </a:extLst>
          </p:cNvPr>
          <p:cNvSpPr/>
          <p:nvPr/>
        </p:nvSpPr>
        <p:spPr>
          <a:xfrm>
            <a:off x="3584311" y="3015137"/>
            <a:ext cx="253992" cy="253992"/>
          </a:xfrm>
          <a:prstGeom prst="ellipse">
            <a:avLst/>
          </a:prstGeom>
          <a:solidFill>
            <a:srgbClr val="DFD5F6"/>
          </a:solidFill>
          <a:ln w="92075" cap="flat">
            <a:solidFill>
              <a:srgbClr val="251A44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>
              <a:solidFill>
                <a:srgbClr val="251A44"/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E0140017-24B4-4703-AC04-22B0BD181285}"/>
              </a:ext>
            </a:extLst>
          </p:cNvPr>
          <p:cNvSpPr/>
          <p:nvPr/>
        </p:nvSpPr>
        <p:spPr>
          <a:xfrm>
            <a:off x="2793245" y="2485193"/>
            <a:ext cx="1836124" cy="461665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ko-KR" sz="2400" dirty="0" err="1">
                <a:solidFill>
                  <a:srgbClr val="251A44"/>
                </a:solidFill>
                <a:latin typeface="+mj-lt"/>
              </a:rPr>
              <a:t>Embauche</a:t>
            </a:r>
            <a:endParaRPr lang="en-US" altLang="ko-KR" sz="24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855D83A-C7DC-47C2-84B1-94DE081B3286}"/>
              </a:ext>
            </a:extLst>
          </p:cNvPr>
          <p:cNvSpPr/>
          <p:nvPr/>
        </p:nvSpPr>
        <p:spPr>
          <a:xfrm>
            <a:off x="2641332" y="3715867"/>
            <a:ext cx="2139950" cy="1015663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algn="ctr"/>
            <a:r>
              <a:rPr lang="fr-FR" altLang="ko-KR" sz="2000" dirty="0">
                <a:solidFill>
                  <a:srgbClr val="251A44"/>
                </a:solidFill>
                <a:latin typeface="+mj-lt"/>
              </a:rPr>
              <a:t>Répartition des embauches par type de contrat</a:t>
            </a:r>
            <a:endParaRPr lang="en-US" altLang="ko-KR" sz="20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455B3789-43DB-478F-820E-FF02E5D7EE27}"/>
              </a:ext>
            </a:extLst>
          </p:cNvPr>
          <p:cNvSpPr/>
          <p:nvPr/>
        </p:nvSpPr>
        <p:spPr>
          <a:xfrm>
            <a:off x="5919323" y="3015137"/>
            <a:ext cx="253992" cy="253992"/>
          </a:xfrm>
          <a:prstGeom prst="ellipse">
            <a:avLst/>
          </a:prstGeom>
          <a:solidFill>
            <a:srgbClr val="DFD5F6"/>
          </a:solidFill>
          <a:ln w="92075" cap="flat">
            <a:solidFill>
              <a:srgbClr val="251A44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>
              <a:solidFill>
                <a:srgbClr val="251A44"/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AC77FB4-7765-4FA4-BD49-645B3A39026D}"/>
              </a:ext>
            </a:extLst>
          </p:cNvPr>
          <p:cNvSpPr/>
          <p:nvPr/>
        </p:nvSpPr>
        <p:spPr>
          <a:xfrm>
            <a:off x="5128256" y="2485193"/>
            <a:ext cx="1836124" cy="461665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251A44"/>
                </a:solidFill>
                <a:latin typeface="+mj-lt"/>
              </a:rPr>
              <a:t>Promotion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B1AF1C9B-FD5E-4A55-AB59-2F4BDF4A1115}"/>
              </a:ext>
            </a:extLst>
          </p:cNvPr>
          <p:cNvSpPr/>
          <p:nvPr/>
        </p:nvSpPr>
        <p:spPr>
          <a:xfrm>
            <a:off x="4976343" y="3710686"/>
            <a:ext cx="2139950" cy="1015663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algn="ctr"/>
            <a:r>
              <a:rPr lang="fr-FR" altLang="ko-KR" sz="2000" dirty="0">
                <a:solidFill>
                  <a:srgbClr val="251A44"/>
                </a:solidFill>
                <a:latin typeface="+mj-lt"/>
              </a:rPr>
              <a:t>Répartition des effectifs selon l'ancienneté moyenne</a:t>
            </a:r>
            <a:endParaRPr lang="en-US" altLang="ko-KR" sz="20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BA0A4B86-8561-481A-A05D-E2FD7E409466}"/>
              </a:ext>
            </a:extLst>
          </p:cNvPr>
          <p:cNvSpPr/>
          <p:nvPr/>
        </p:nvSpPr>
        <p:spPr>
          <a:xfrm>
            <a:off x="8254334" y="3015137"/>
            <a:ext cx="253992" cy="253992"/>
          </a:xfrm>
          <a:prstGeom prst="ellipse">
            <a:avLst/>
          </a:prstGeom>
          <a:solidFill>
            <a:srgbClr val="DFD5F6"/>
          </a:solidFill>
          <a:ln w="92075" cap="flat">
            <a:solidFill>
              <a:srgbClr val="251A44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>
              <a:solidFill>
                <a:srgbClr val="251A44"/>
              </a:solidFill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02D80380-490A-424E-A23D-28A686967D14}"/>
              </a:ext>
            </a:extLst>
          </p:cNvPr>
          <p:cNvSpPr/>
          <p:nvPr/>
        </p:nvSpPr>
        <p:spPr>
          <a:xfrm>
            <a:off x="7311354" y="3719947"/>
            <a:ext cx="2139950" cy="707886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algn="ctr"/>
            <a:r>
              <a:rPr lang="fr-FR" altLang="ko-KR" sz="2000" dirty="0">
                <a:solidFill>
                  <a:srgbClr val="251A44"/>
                </a:solidFill>
                <a:latin typeface="+mj-lt"/>
              </a:rPr>
              <a:t>Répartition des accidents du travail</a:t>
            </a:r>
            <a:endParaRPr lang="en-US" altLang="ko-KR" sz="20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9F3916E5-B986-4CF6-BBA8-9760B6EA91E8}"/>
              </a:ext>
            </a:extLst>
          </p:cNvPr>
          <p:cNvSpPr/>
          <p:nvPr/>
        </p:nvSpPr>
        <p:spPr>
          <a:xfrm>
            <a:off x="7311355" y="2115861"/>
            <a:ext cx="2139950" cy="830997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ko-KR" sz="2400" dirty="0" err="1">
                <a:solidFill>
                  <a:srgbClr val="251A44"/>
                </a:solidFill>
                <a:latin typeface="+mj-lt"/>
              </a:rPr>
              <a:t>Sécurtité</a:t>
            </a:r>
            <a:r>
              <a:rPr lang="en-US" altLang="ko-KR" sz="2400" dirty="0">
                <a:solidFill>
                  <a:srgbClr val="251A44"/>
                </a:solidFill>
                <a:latin typeface="+mj-lt"/>
              </a:rPr>
              <a:t> et santé au travail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348ECAD-F3D1-49A4-9233-4D076A829EF6}"/>
              </a:ext>
            </a:extLst>
          </p:cNvPr>
          <p:cNvSpPr txBox="1"/>
          <p:nvPr/>
        </p:nvSpPr>
        <p:spPr>
          <a:xfrm>
            <a:off x="1675420" y="828905"/>
            <a:ext cx="8841160" cy="76944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>
            <a:defPPr>
              <a:defRPr lang="ko-KR"/>
            </a:defPPr>
            <a:lvl1pPr>
              <a:defRPr sz="3200">
                <a:solidFill>
                  <a:srgbClr val="475DE6"/>
                </a:solidFill>
                <a:latin typeface="+mj-lt"/>
              </a:defRPr>
            </a:lvl1pPr>
          </a:lstStyle>
          <a:p>
            <a:pPr algn="ctr"/>
            <a:r>
              <a:rPr lang="en-US" altLang="ko-KR" sz="4400" dirty="0" err="1">
                <a:solidFill>
                  <a:srgbClr val="251A44"/>
                </a:solidFill>
              </a:rPr>
              <a:t>Analyse</a:t>
            </a:r>
            <a:r>
              <a:rPr lang="en-US" altLang="ko-KR" sz="4400" dirty="0">
                <a:solidFill>
                  <a:srgbClr val="251A44"/>
                </a:solidFill>
              </a:rPr>
              <a:t> des données</a:t>
            </a:r>
            <a:endParaRPr lang="ko-KR" altLang="en-US" sz="4400" dirty="0">
              <a:solidFill>
                <a:srgbClr val="251A44"/>
              </a:solidFill>
            </a:endParaRPr>
          </a:p>
        </p:txBody>
      </p:sp>
      <p:sp>
        <p:nvSpPr>
          <p:cNvPr id="3" name="타원 44">
            <a:extLst>
              <a:ext uri="{FF2B5EF4-FFF2-40B4-BE49-F238E27FC236}">
                <a16:creationId xmlns:a16="http://schemas.microsoft.com/office/drawing/2014/main" id="{4BBFD2EC-08D9-DF19-112C-8D96AD306BED}"/>
              </a:ext>
            </a:extLst>
          </p:cNvPr>
          <p:cNvSpPr/>
          <p:nvPr/>
        </p:nvSpPr>
        <p:spPr>
          <a:xfrm>
            <a:off x="10589345" y="3015137"/>
            <a:ext cx="253992" cy="253992"/>
          </a:xfrm>
          <a:prstGeom prst="ellipse">
            <a:avLst/>
          </a:prstGeom>
          <a:solidFill>
            <a:srgbClr val="DFD5F6"/>
          </a:solidFill>
          <a:ln w="92075" cap="flat">
            <a:solidFill>
              <a:srgbClr val="251A44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ko-KR" altLang="en-US">
              <a:solidFill>
                <a:srgbClr val="251A44"/>
              </a:solidFill>
            </a:endParaRPr>
          </a:p>
        </p:txBody>
      </p:sp>
      <p:sp>
        <p:nvSpPr>
          <p:cNvPr id="5" name="직사각형 47">
            <a:extLst>
              <a:ext uri="{FF2B5EF4-FFF2-40B4-BE49-F238E27FC236}">
                <a16:creationId xmlns:a16="http://schemas.microsoft.com/office/drawing/2014/main" id="{BD1AE028-76AF-A868-E1AE-FB2F2C25BCF7}"/>
              </a:ext>
            </a:extLst>
          </p:cNvPr>
          <p:cNvSpPr/>
          <p:nvPr/>
        </p:nvSpPr>
        <p:spPr>
          <a:xfrm>
            <a:off x="9646366" y="2115861"/>
            <a:ext cx="2139950" cy="830997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ko-KR" sz="2400" dirty="0" err="1">
                <a:solidFill>
                  <a:srgbClr val="251A44"/>
                </a:solidFill>
                <a:latin typeface="+mj-lt"/>
              </a:rPr>
              <a:t>Rémunération</a:t>
            </a:r>
            <a:r>
              <a:rPr lang="en-US" altLang="ko-KR" sz="2400" dirty="0">
                <a:solidFill>
                  <a:srgbClr val="251A44"/>
                </a:solidFill>
                <a:latin typeface="+mj-lt"/>
              </a:rPr>
              <a:t> effective</a:t>
            </a:r>
          </a:p>
        </p:txBody>
      </p:sp>
      <p:sp>
        <p:nvSpPr>
          <p:cNvPr id="6" name="직사각형 39">
            <a:extLst>
              <a:ext uri="{FF2B5EF4-FFF2-40B4-BE49-F238E27FC236}">
                <a16:creationId xmlns:a16="http://schemas.microsoft.com/office/drawing/2014/main" id="{803D3AE0-EE32-28AD-4F1F-156EDF9A5C0A}"/>
              </a:ext>
            </a:extLst>
          </p:cNvPr>
          <p:cNvSpPr/>
          <p:nvPr/>
        </p:nvSpPr>
        <p:spPr>
          <a:xfrm>
            <a:off x="605446" y="827700"/>
            <a:ext cx="1836124" cy="830997"/>
          </a:xfrm>
          <a:prstGeom prst="rect">
            <a:avLst/>
          </a:prstGeom>
          <a:ln w="38100" cap="rnd">
            <a:solidFill>
              <a:schemeClr val="tx1"/>
            </a:solidFill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5B4DB1"/>
                </a:solidFill>
                <a:latin typeface="+mj-lt"/>
              </a:rPr>
              <a:t>Domaine des </a:t>
            </a:r>
            <a:r>
              <a:rPr lang="en-US" altLang="ko-KR" sz="2400" dirty="0" err="1">
                <a:solidFill>
                  <a:srgbClr val="5B4DB1"/>
                </a:solidFill>
                <a:latin typeface="+mj-lt"/>
              </a:rPr>
              <a:t>indicateurs</a:t>
            </a:r>
            <a:endParaRPr lang="en-US" altLang="ko-KR" sz="2400" dirty="0">
              <a:solidFill>
                <a:srgbClr val="5B4DB1"/>
              </a:solidFill>
              <a:latin typeface="+mj-lt"/>
            </a:endParaRPr>
          </a:p>
        </p:txBody>
      </p:sp>
      <p:sp>
        <p:nvSpPr>
          <p:cNvPr id="8" name="직사각형 46">
            <a:extLst>
              <a:ext uri="{FF2B5EF4-FFF2-40B4-BE49-F238E27FC236}">
                <a16:creationId xmlns:a16="http://schemas.microsoft.com/office/drawing/2014/main" id="{D971A32C-8EE2-EE56-EA47-8EAF0BE185BF}"/>
              </a:ext>
            </a:extLst>
          </p:cNvPr>
          <p:cNvSpPr/>
          <p:nvPr/>
        </p:nvSpPr>
        <p:spPr>
          <a:xfrm>
            <a:off x="9646366" y="3710686"/>
            <a:ext cx="2139950" cy="1323439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algn="ctr"/>
            <a:r>
              <a:rPr lang="fr-FR" altLang="ko-KR" sz="2000" dirty="0">
                <a:solidFill>
                  <a:srgbClr val="251A44"/>
                </a:solidFill>
                <a:latin typeface="+mj-lt"/>
              </a:rPr>
              <a:t>éventail des rémunérations et rémunération moyenne mensuelle</a:t>
            </a:r>
            <a:endParaRPr lang="en-US" altLang="ko-KR" sz="20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9" name="직사각형 39">
            <a:extLst>
              <a:ext uri="{FF2B5EF4-FFF2-40B4-BE49-F238E27FC236}">
                <a16:creationId xmlns:a16="http://schemas.microsoft.com/office/drawing/2014/main" id="{483C9CCA-D68E-872C-EFB3-DF3D2C3044C3}"/>
              </a:ext>
            </a:extLst>
          </p:cNvPr>
          <p:cNvSpPr/>
          <p:nvPr/>
        </p:nvSpPr>
        <p:spPr>
          <a:xfrm>
            <a:off x="585229" y="5625326"/>
            <a:ext cx="1836124" cy="461665"/>
          </a:xfrm>
          <a:prstGeom prst="rect">
            <a:avLst/>
          </a:prstGeom>
          <a:ln w="38100" cap="rnd">
            <a:solidFill>
              <a:schemeClr val="tx1"/>
            </a:solidFill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ko-KR" sz="2400" dirty="0" err="1">
                <a:solidFill>
                  <a:srgbClr val="5B4DB1"/>
                </a:solidFill>
                <a:latin typeface="+mj-lt"/>
              </a:rPr>
              <a:t>indicateurs</a:t>
            </a:r>
            <a:endParaRPr lang="en-US" altLang="ko-KR" sz="2400" dirty="0">
              <a:solidFill>
                <a:srgbClr val="5B4DB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43400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B2854FA-0A45-4804-83C6-9CC1B686B956}"/>
              </a:ext>
            </a:extLst>
          </p:cNvPr>
          <p:cNvSpPr txBox="1"/>
          <p:nvPr/>
        </p:nvSpPr>
        <p:spPr>
          <a:xfrm>
            <a:off x="2679700" y="1166575"/>
            <a:ext cx="6832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3200">
                <a:solidFill>
                  <a:srgbClr val="23385C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fr-FR" altLang="ko-KR" sz="3200" dirty="0">
                <a:solidFill>
                  <a:srgbClr val="251A44"/>
                </a:solidFill>
                <a:latin typeface="+mj-lt"/>
              </a:rPr>
              <a:t>Répartition des effectifs selon l’âge </a:t>
            </a:r>
            <a:endParaRPr lang="en-US" altLang="ko-KR" sz="32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79CB05E-4CF8-45CE-87AC-432F9291C789}"/>
              </a:ext>
            </a:extLst>
          </p:cNvPr>
          <p:cNvSpPr/>
          <p:nvPr/>
        </p:nvSpPr>
        <p:spPr>
          <a:xfrm>
            <a:off x="3245966" y="1773264"/>
            <a:ext cx="5674863" cy="4001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ko-KR" sz="2000" dirty="0" err="1">
                <a:solidFill>
                  <a:srgbClr val="251A44"/>
                </a:solidFill>
                <a:latin typeface="+mj-lt"/>
              </a:rPr>
              <a:t>Répartition</a:t>
            </a:r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 par tranches </a:t>
            </a:r>
            <a:r>
              <a:rPr lang="en-US" altLang="ko-KR" sz="2000" dirty="0" err="1">
                <a:solidFill>
                  <a:srgbClr val="251A44"/>
                </a:solidFill>
                <a:latin typeface="+mj-lt"/>
              </a:rPr>
              <a:t>d’âges</a:t>
            </a:r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 des Femmes et des Hommes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58A298C5-6812-4F94-BADE-E1D0DBE799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83" y="298102"/>
            <a:ext cx="1642654" cy="1610446"/>
          </a:xfrm>
          <a:prstGeom prst="rect">
            <a:avLst/>
          </a:prstGeom>
        </p:spPr>
      </p:pic>
      <p:pic>
        <p:nvPicPr>
          <p:cNvPr id="5" name="Image 4" descr="Une image contenant diagramme, capture d’écran, Tracé, ligne&#10;&#10;Description générée automatiquement">
            <a:extLst>
              <a:ext uri="{FF2B5EF4-FFF2-40B4-BE49-F238E27FC236}">
                <a16:creationId xmlns:a16="http://schemas.microsoft.com/office/drawing/2014/main" id="{35830D78-FFEF-D94D-2F2C-41A370F93E5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11"/>
          <a:stretch/>
        </p:blipFill>
        <p:spPr>
          <a:xfrm>
            <a:off x="563162" y="2681112"/>
            <a:ext cx="11178691" cy="3782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078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B2854FA-0A45-4804-83C6-9CC1B686B956}"/>
              </a:ext>
            </a:extLst>
          </p:cNvPr>
          <p:cNvSpPr txBox="1"/>
          <p:nvPr/>
        </p:nvSpPr>
        <p:spPr>
          <a:xfrm>
            <a:off x="2679700" y="1166575"/>
            <a:ext cx="6832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3200">
                <a:solidFill>
                  <a:srgbClr val="23385C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fr-FR" altLang="ko-KR" sz="3200" dirty="0">
                <a:solidFill>
                  <a:srgbClr val="251A44"/>
                </a:solidFill>
                <a:latin typeface="+mj-lt"/>
              </a:rPr>
              <a:t>Répartition des effectifs selon l’</a:t>
            </a:r>
            <a:r>
              <a:rPr lang="fr-FR" altLang="ko-KR" dirty="0">
                <a:solidFill>
                  <a:srgbClr val="251A44"/>
                </a:solidFill>
              </a:rPr>
              <a:t>â</a:t>
            </a:r>
            <a:r>
              <a:rPr lang="fr-FR" altLang="ko-KR" sz="3200" dirty="0">
                <a:solidFill>
                  <a:srgbClr val="251A44"/>
                </a:solidFill>
                <a:latin typeface="+mj-lt"/>
              </a:rPr>
              <a:t>ge</a:t>
            </a:r>
            <a:endParaRPr lang="en-US" altLang="ko-KR" sz="32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79CB05E-4CF8-45CE-87AC-432F9291C789}"/>
              </a:ext>
            </a:extLst>
          </p:cNvPr>
          <p:cNvSpPr/>
          <p:nvPr/>
        </p:nvSpPr>
        <p:spPr>
          <a:xfrm>
            <a:off x="3096375" y="1828832"/>
            <a:ext cx="5674863" cy="4001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ko-KR" sz="2000" dirty="0" err="1">
                <a:solidFill>
                  <a:srgbClr val="251A44"/>
                </a:solidFill>
                <a:latin typeface="+mj-lt"/>
              </a:rPr>
              <a:t>Moyennes</a:t>
            </a:r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 </a:t>
            </a:r>
            <a:r>
              <a:rPr lang="en-US" altLang="ko-KR" sz="2000" dirty="0" err="1">
                <a:solidFill>
                  <a:srgbClr val="251A44"/>
                </a:solidFill>
                <a:latin typeface="+mj-lt"/>
              </a:rPr>
              <a:t>d’âge</a:t>
            </a:r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 par services des Femmes et des Hommes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58A298C5-6812-4F94-BADE-E1D0DBE799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83" y="298102"/>
            <a:ext cx="1642654" cy="1610446"/>
          </a:xfrm>
          <a:prstGeom prst="rect">
            <a:avLst/>
          </a:prstGeom>
        </p:spPr>
      </p:pic>
      <p:pic>
        <p:nvPicPr>
          <p:cNvPr id="7" name="Image 6" descr="Une image contenant texte, capture d’écran, Tracé, diagramme&#10;&#10;Description générée automatiquement">
            <a:extLst>
              <a:ext uri="{FF2B5EF4-FFF2-40B4-BE49-F238E27FC236}">
                <a16:creationId xmlns:a16="http://schemas.microsoft.com/office/drawing/2014/main" id="{F99D55FD-BD28-E696-895C-7BF0AD232D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14"/>
          <a:stretch/>
        </p:blipFill>
        <p:spPr>
          <a:xfrm>
            <a:off x="482432" y="2772239"/>
            <a:ext cx="11227136" cy="3782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776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B2854FA-0A45-4804-83C6-9CC1B686B956}"/>
              </a:ext>
            </a:extLst>
          </p:cNvPr>
          <p:cNvSpPr txBox="1"/>
          <p:nvPr/>
        </p:nvSpPr>
        <p:spPr>
          <a:xfrm>
            <a:off x="2679700" y="1166575"/>
            <a:ext cx="6832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3200">
                <a:solidFill>
                  <a:srgbClr val="23385C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fr-FR" altLang="ko-KR" sz="3200" dirty="0">
                <a:solidFill>
                  <a:srgbClr val="251A44"/>
                </a:solidFill>
                <a:latin typeface="+mj-lt"/>
              </a:rPr>
              <a:t>Répartition des embauches par type de contrat</a:t>
            </a:r>
            <a:endParaRPr lang="en-US" altLang="ko-KR" sz="32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79CB05E-4CF8-45CE-87AC-432F9291C789}"/>
              </a:ext>
            </a:extLst>
          </p:cNvPr>
          <p:cNvSpPr/>
          <p:nvPr/>
        </p:nvSpPr>
        <p:spPr>
          <a:xfrm>
            <a:off x="2789170" y="1769173"/>
            <a:ext cx="4726642" cy="4001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/>
            <a:r>
              <a:rPr lang="fr-FR" altLang="ko-KR" sz="2000" dirty="0">
                <a:solidFill>
                  <a:srgbClr val="251A44"/>
                </a:solidFill>
                <a:latin typeface="+mj-lt"/>
              </a:rPr>
              <a:t>Répartition par service des Femmes et des Hommes</a:t>
            </a:r>
            <a:endParaRPr lang="en-US" altLang="ko-KR" sz="2000" dirty="0">
              <a:solidFill>
                <a:srgbClr val="251A44"/>
              </a:solidFill>
              <a:latin typeface="+mj-lt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554A9FAF-765A-48F8-8452-FDA5B9A917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350" y="558837"/>
            <a:ext cx="1871694" cy="1610446"/>
          </a:xfrm>
          <a:prstGeom prst="rect">
            <a:avLst/>
          </a:prstGeom>
        </p:spPr>
      </p:pic>
      <p:pic>
        <p:nvPicPr>
          <p:cNvPr id="3" name="Image 2" descr="Une image contenant diagramme, Tracé, capture d’écran, ligne">
            <a:extLst>
              <a:ext uri="{FF2B5EF4-FFF2-40B4-BE49-F238E27FC236}">
                <a16:creationId xmlns:a16="http://schemas.microsoft.com/office/drawing/2014/main" id="{E9A7793A-3D25-82A6-1399-1AD4484E55A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85"/>
          <a:stretch/>
        </p:blipFill>
        <p:spPr>
          <a:xfrm>
            <a:off x="458350" y="2899301"/>
            <a:ext cx="11108781" cy="2792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964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B2854FA-0A45-4804-83C6-9CC1B686B956}"/>
              </a:ext>
            </a:extLst>
          </p:cNvPr>
          <p:cNvSpPr txBox="1"/>
          <p:nvPr/>
        </p:nvSpPr>
        <p:spPr>
          <a:xfrm>
            <a:off x="2679700" y="554955"/>
            <a:ext cx="6832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3200">
                <a:solidFill>
                  <a:srgbClr val="23385C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fr-FR" altLang="ko-KR" sz="3200" dirty="0">
                <a:solidFill>
                  <a:srgbClr val="251A44"/>
                </a:solidFill>
                <a:latin typeface="+mj-lt"/>
              </a:rPr>
              <a:t>Répartition des effectifs selon l'ancienneté moyenne</a:t>
            </a:r>
            <a:endParaRPr lang="en-US" altLang="ko-KR" sz="3200" dirty="0">
              <a:solidFill>
                <a:srgbClr val="251A44"/>
              </a:solidFill>
              <a:latin typeface="+mj-lt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79CB05E-4CF8-45CE-87AC-432F9291C789}"/>
              </a:ext>
            </a:extLst>
          </p:cNvPr>
          <p:cNvSpPr/>
          <p:nvPr/>
        </p:nvSpPr>
        <p:spPr>
          <a:xfrm>
            <a:off x="2590383" y="1833120"/>
            <a:ext cx="5983700" cy="40011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ko-KR" sz="2000" dirty="0" err="1">
                <a:solidFill>
                  <a:srgbClr val="251A44"/>
                </a:solidFill>
                <a:latin typeface="+mj-lt"/>
              </a:rPr>
              <a:t>Ancienneté</a:t>
            </a:r>
            <a:r>
              <a:rPr lang="en-US" altLang="ko-KR" sz="2000" dirty="0">
                <a:solidFill>
                  <a:srgbClr val="251A44"/>
                </a:solidFill>
                <a:latin typeface="+mj-lt"/>
              </a:rPr>
              <a:t> Moyenne par service des Femmes et des Hommes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940E442-FEFE-4338-AD14-78FA7F1E7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618" y="424946"/>
            <a:ext cx="2548082" cy="1610446"/>
          </a:xfrm>
          <a:prstGeom prst="rect">
            <a:avLst/>
          </a:prstGeom>
        </p:spPr>
      </p:pic>
      <p:pic>
        <p:nvPicPr>
          <p:cNvPr id="3" name="Image 2" descr="Une image contenant capture d’écran, texte, Tracé, ligne">
            <a:extLst>
              <a:ext uri="{FF2B5EF4-FFF2-40B4-BE49-F238E27FC236}">
                <a16:creationId xmlns:a16="http://schemas.microsoft.com/office/drawing/2014/main" id="{98E38085-1C52-4493-9251-354805EF90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47"/>
          <a:stretch/>
        </p:blipFill>
        <p:spPr>
          <a:xfrm>
            <a:off x="527153" y="2636449"/>
            <a:ext cx="11137693" cy="3700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929515"/>
      </p:ext>
    </p:extLst>
  </p:cSld>
  <p:clrMapOvr>
    <a:masterClrMapping/>
  </p:clrMapOvr>
</p:sld>
</file>

<file path=ppt/theme/theme1.xml><?xml version="1.0" encoding="utf-8"?>
<a:theme xmlns:a="http://schemas.openxmlformats.org/drawing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ebas Neue - Poppins Light">
      <a:majorFont>
        <a:latin typeface="Bebas Neue"/>
        <a:ea typeface="Arial Unicode MS"/>
        <a:cs typeface=""/>
      </a:majorFont>
      <a:minorFont>
        <a:latin typeface="Poppins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51A44"/>
        </a:solidFill>
        <a:ln w="76200" cap="flat">
          <a:noFill/>
          <a:prstDash val="solid"/>
          <a:miter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400" dirty="0" smtClean="0">
            <a:solidFill>
              <a:srgbClr val="DFD5F6"/>
            </a:solidFill>
            <a:latin typeface="+mj-lt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3618</TotalTime>
  <Words>464</Words>
  <Application>Microsoft Office PowerPoint</Application>
  <PresentationFormat>Grand écran</PresentationFormat>
  <Paragraphs>120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0" baseType="lpstr">
      <vt:lpstr>맑은 고딕</vt:lpstr>
      <vt:lpstr>Wingdings</vt:lpstr>
      <vt:lpstr>Arial</vt:lpstr>
      <vt:lpstr>PPTMON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Kévin Maure</cp:lastModifiedBy>
  <cp:revision>233</cp:revision>
  <dcterms:created xsi:type="dcterms:W3CDTF">2019-04-06T05:20:47Z</dcterms:created>
  <dcterms:modified xsi:type="dcterms:W3CDTF">2024-08-18T15:08:53Z</dcterms:modified>
</cp:coreProperties>
</file>

<file path=docProps/thumbnail.jpeg>
</file>